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4" r:id="rId6"/>
    <p:sldId id="263" r:id="rId7"/>
    <p:sldId id="262" r:id="rId8"/>
    <p:sldId id="265" r:id="rId9"/>
    <p:sldId id="266" r:id="rId10"/>
    <p:sldId id="267" r:id="rId11"/>
    <p:sldId id="268" r:id="rId12"/>
    <p:sldId id="261" r:id="rId13"/>
    <p:sldId id="269" r:id="rId14"/>
  </p:sldIdLst>
  <p:sldSz cx="14630400" cy="8229600"/>
  <p:notesSz cx="8229600" cy="14630400"/>
  <p:embeddedFontLst>
    <p:embeddedFont>
      <p:font typeface="Gelasio" panose="020B0604020202020204" charset="0"/>
      <p:regular r:id="rId16"/>
    </p:embeddedFont>
    <p:embeddedFont>
      <p:font typeface="Anantason UltraExpanded Bold" panose="020B0604020202020204"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51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4716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248529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429145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82450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89" y="2033349"/>
            <a:ext cx="7556421" cy="1417558"/>
          </a:xfrm>
          <a:prstGeom prst="rect">
            <a:avLst/>
          </a:prstGeom>
          <a:noFill/>
          <a:ln/>
        </p:spPr>
        <p:txBody>
          <a:bodyPr wrap="square" lIns="0" tIns="0" rIns="0" bIns="0" rtlCol="0" anchor="t"/>
          <a:lstStyle/>
          <a:p>
            <a:pPr marL="0" indent="0" algn="ctr">
              <a:lnSpc>
                <a:spcPts val="5550"/>
              </a:lnSpc>
              <a:buNone/>
            </a:pPr>
            <a:r>
              <a:rPr lang="en-US" sz="4450" dirty="0">
                <a:solidFill>
                  <a:srgbClr val="D8B6A4"/>
                </a:solidFill>
                <a:latin typeface="Gelasio" pitchFamily="34" charset="0"/>
                <a:ea typeface="Gelasio" pitchFamily="34" charset="-122"/>
                <a:cs typeface="Gelasio" pitchFamily="34" charset="-120"/>
              </a:rPr>
              <a:t>Hugging Face Transformers vs. </a:t>
            </a:r>
            <a:endParaRPr lang="en-US" sz="4450" dirty="0" smtClean="0">
              <a:solidFill>
                <a:srgbClr val="D8B6A4"/>
              </a:solidFill>
              <a:latin typeface="Gelasio" pitchFamily="34" charset="0"/>
              <a:ea typeface="Gelasio" pitchFamily="34" charset="-122"/>
              <a:cs typeface="Gelasio" pitchFamily="34" charset="-120"/>
            </a:endParaRPr>
          </a:p>
          <a:p>
            <a:pPr marL="0" indent="0" algn="ctr">
              <a:lnSpc>
                <a:spcPts val="5550"/>
              </a:lnSpc>
              <a:buNone/>
            </a:pPr>
            <a:r>
              <a:rPr lang="en-US" sz="4450" dirty="0" err="1" smtClean="0">
                <a:solidFill>
                  <a:srgbClr val="D8B6A4"/>
                </a:solidFill>
                <a:latin typeface="Gelasio" pitchFamily="34" charset="0"/>
                <a:ea typeface="Gelasio" pitchFamily="34" charset="-122"/>
                <a:cs typeface="Gelasio" pitchFamily="34" charset="-120"/>
              </a:rPr>
              <a:t>OpenAI</a:t>
            </a:r>
            <a:r>
              <a:rPr lang="en-US" sz="4450" dirty="0" smtClean="0">
                <a:solidFill>
                  <a:srgbClr val="D8B6A4"/>
                </a:solidFill>
                <a:latin typeface="Gelasio" pitchFamily="34" charset="0"/>
                <a:ea typeface="Gelasio" pitchFamily="34" charset="-122"/>
                <a:cs typeface="Gelasio" pitchFamily="34" charset="-120"/>
              </a:rPr>
              <a:t> </a:t>
            </a:r>
            <a:r>
              <a:rPr lang="en-US" sz="4450" dirty="0">
                <a:solidFill>
                  <a:srgbClr val="D8B6A4"/>
                </a:solidFill>
                <a:latin typeface="Gelasio" pitchFamily="34" charset="0"/>
                <a:ea typeface="Gelasio" pitchFamily="34" charset="-122"/>
                <a:cs typeface="Gelasio" pitchFamily="34" charset="-120"/>
              </a:rPr>
              <a:t>GPT-4 API</a:t>
            </a:r>
            <a:endParaRPr lang="en-US" sz="4450" dirty="0"/>
          </a:p>
        </p:txBody>
      </p:sp>
      <p:sp>
        <p:nvSpPr>
          <p:cNvPr id="4" name="Text 1"/>
          <p:cNvSpPr/>
          <p:nvPr/>
        </p:nvSpPr>
        <p:spPr>
          <a:xfrm>
            <a:off x="793790" y="4812149"/>
            <a:ext cx="7556421" cy="1055251"/>
          </a:xfrm>
          <a:prstGeom prst="rect">
            <a:avLst/>
          </a:prstGeom>
          <a:noFill/>
          <a:ln/>
        </p:spPr>
        <p:txBody>
          <a:bodyPr wrap="none" lIns="0" tIns="0" rIns="0" bIns="0" rtlCol="0" anchor="t"/>
          <a:lstStyle/>
          <a:p>
            <a:pPr marL="0" indent="0" algn="ctr">
              <a:lnSpc>
                <a:spcPts val="2850"/>
              </a:lnSpc>
              <a:buNone/>
            </a:pPr>
            <a:r>
              <a:rPr lang="en-US" sz="2400" dirty="0" smtClean="0">
                <a:solidFill>
                  <a:srgbClr val="C9C2C0"/>
                </a:solidFill>
                <a:latin typeface="Gelasio" pitchFamily="34" charset="0"/>
                <a:ea typeface="Gelasio" pitchFamily="34" charset="-122"/>
                <a:cs typeface="Gelasio" pitchFamily="34" charset="-120"/>
              </a:rPr>
              <a:t>Presentation by:  </a:t>
            </a:r>
          </a:p>
          <a:p>
            <a:pPr marL="0" indent="0" algn="ctr">
              <a:lnSpc>
                <a:spcPts val="2850"/>
              </a:lnSpc>
              <a:buNone/>
            </a:pPr>
            <a:r>
              <a:rPr lang="en-US" sz="2400" dirty="0" smtClean="0">
                <a:solidFill>
                  <a:srgbClr val="C9C2C0"/>
                </a:solidFill>
                <a:latin typeface="Gelasio" pitchFamily="34" charset="0"/>
                <a:ea typeface="Gelasio" pitchFamily="34" charset="-122"/>
                <a:cs typeface="Gelasio" pitchFamily="34" charset="-120"/>
              </a:rPr>
              <a:t>FAST JET LEARNERS ROCKETS (FJLR)</a:t>
            </a:r>
          </a:p>
          <a:p>
            <a:pPr marL="0" indent="0" algn="ctr">
              <a:lnSpc>
                <a:spcPts val="2850"/>
              </a:lnSpc>
              <a:buNone/>
            </a:pPr>
            <a:endParaRPr lang="en-US" sz="2400" dirty="0">
              <a:solidFill>
                <a:srgbClr val="C9C2C0"/>
              </a:solidFill>
              <a:latin typeface="Gelasio" pitchFamily="34" charset="0"/>
              <a:cs typeface="Gelasio" pitchFamily="34" charset="-120"/>
            </a:endParaRPr>
          </a:p>
          <a:p>
            <a:pPr marL="0" indent="0" algn="ctr">
              <a:buNone/>
            </a:pPr>
            <a:r>
              <a:rPr lang="en-US" sz="2400" dirty="0" smtClean="0">
                <a:solidFill>
                  <a:srgbClr val="C9C2C0"/>
                </a:solidFill>
                <a:latin typeface="Gelasio" pitchFamily="34" charset="0"/>
                <a:cs typeface="Gelasio" pitchFamily="34" charset="-120"/>
              </a:rPr>
              <a:t>Members:</a:t>
            </a:r>
          </a:p>
          <a:p>
            <a:pPr algn="ctr"/>
            <a:r>
              <a:rPr lang="en-US" sz="2400" dirty="0">
                <a:solidFill>
                  <a:srgbClr val="C9C2C0"/>
                </a:solidFill>
                <a:latin typeface="Gelasio" pitchFamily="34" charset="0"/>
                <a:cs typeface="Gelasio" pitchFamily="34" charset="-120"/>
                <a:sym typeface="Anantason UltraExpanded Bold"/>
              </a:rPr>
              <a:t>FAIZA </a:t>
            </a:r>
            <a:r>
              <a:rPr lang="en-US" sz="2400" dirty="0" smtClean="0">
                <a:solidFill>
                  <a:srgbClr val="C9C2C0"/>
                </a:solidFill>
                <a:latin typeface="Gelasio" pitchFamily="34" charset="0"/>
                <a:cs typeface="Gelasio" pitchFamily="34" charset="-120"/>
                <a:sym typeface="Anantason UltraExpanded Bold"/>
              </a:rPr>
              <a:t>ABDULLAH</a:t>
            </a:r>
          </a:p>
          <a:p>
            <a:pPr algn="ctr"/>
            <a:r>
              <a:rPr lang="en-US" sz="2400" dirty="0" smtClean="0">
                <a:solidFill>
                  <a:srgbClr val="C9C2C0"/>
                </a:solidFill>
                <a:latin typeface="Gelasio" pitchFamily="34" charset="0"/>
                <a:cs typeface="Gelasio" pitchFamily="34" charset="-120"/>
                <a:sym typeface="Anantason UltraExpanded Bold"/>
              </a:rPr>
              <a:t>JONAH </a:t>
            </a:r>
            <a:r>
              <a:rPr lang="en-US" sz="2400" dirty="0">
                <a:solidFill>
                  <a:srgbClr val="C9C2C0"/>
                </a:solidFill>
                <a:latin typeface="Gelasio" pitchFamily="34" charset="0"/>
                <a:cs typeface="Gelasio" pitchFamily="34" charset="-120"/>
                <a:sym typeface="Anantason UltraExpanded Bold"/>
              </a:rPr>
              <a:t>JOSEPH</a:t>
            </a:r>
          </a:p>
          <a:p>
            <a:pPr algn="ctr"/>
            <a:r>
              <a:rPr lang="en-US" sz="2400" dirty="0">
                <a:solidFill>
                  <a:srgbClr val="C9C2C0"/>
                </a:solidFill>
                <a:latin typeface="Gelasio" pitchFamily="34" charset="0"/>
                <a:cs typeface="Gelasio" pitchFamily="34" charset="-120"/>
                <a:sym typeface="Anantason UltraExpanded Bold"/>
              </a:rPr>
              <a:t>LYAZZAT ZILGARINA</a:t>
            </a:r>
          </a:p>
          <a:p>
            <a:pPr algn="ctr"/>
            <a:r>
              <a:rPr lang="en-US" sz="2400" dirty="0">
                <a:solidFill>
                  <a:srgbClr val="C9C2C0"/>
                </a:solidFill>
                <a:latin typeface="Gelasio" pitchFamily="34" charset="0"/>
                <a:cs typeface="Gelasio" pitchFamily="34" charset="-120"/>
                <a:sym typeface="Anantason UltraExpanded Bold"/>
              </a:rPr>
              <a:t>RYAN YAUCH</a:t>
            </a:r>
          </a:p>
          <a:p>
            <a:pPr marL="0" indent="0" algn="ctr">
              <a:lnSpc>
                <a:spcPts val="2850"/>
              </a:lnSpc>
              <a:buNone/>
            </a:pPr>
            <a:endParaRPr lang="en-US" sz="2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Alternate Process 1"/>
          <p:cNvSpPr/>
          <p:nvPr/>
        </p:nvSpPr>
        <p:spPr>
          <a:xfrm>
            <a:off x="632460" y="1113617"/>
            <a:ext cx="13281660" cy="4491088"/>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nSpc>
                <a:spcPct val="107000"/>
              </a:lnSpc>
              <a:spcAft>
                <a:spcPts val="800"/>
              </a:spcAft>
              <a:buSzPts val="1000"/>
              <a:tabLst>
                <a:tab pos="457200" algn="l"/>
              </a:tabLst>
            </a:pPr>
            <a:r>
              <a:rPr lang="en-GB" sz="2400" dirty="0">
                <a:solidFill>
                  <a:srgbClr val="007400"/>
                </a:solidFill>
                <a:latin typeface="source-code-pro"/>
              </a:rPr>
              <a:t># install transformers</a:t>
            </a:r>
            <a:r>
              <a:rPr lang="en-GB" sz="2400" dirty="0"/>
              <a:t/>
            </a:r>
            <a:br>
              <a:rPr lang="en-GB" sz="2400" dirty="0"/>
            </a:br>
            <a:r>
              <a:rPr lang="en-GB" sz="2400" dirty="0">
                <a:solidFill>
                  <a:srgbClr val="5C2699"/>
                </a:solidFill>
                <a:latin typeface="source-code-pro"/>
              </a:rPr>
              <a:t>!pip</a:t>
            </a:r>
            <a:r>
              <a:rPr lang="en-GB" sz="2400" dirty="0">
                <a:solidFill>
                  <a:srgbClr val="242424"/>
                </a:solidFill>
                <a:latin typeface="source-code-pro"/>
              </a:rPr>
              <a:t> </a:t>
            </a:r>
            <a:r>
              <a:rPr lang="en-GB" sz="2400" dirty="0">
                <a:solidFill>
                  <a:srgbClr val="C41A16"/>
                </a:solidFill>
                <a:latin typeface="source-code-pro"/>
              </a:rPr>
              <a:t>install</a:t>
            </a:r>
            <a:r>
              <a:rPr lang="en-GB" sz="2400" dirty="0">
                <a:solidFill>
                  <a:srgbClr val="242424"/>
                </a:solidFill>
                <a:latin typeface="source-code-pro"/>
              </a:rPr>
              <a:t> </a:t>
            </a:r>
            <a:r>
              <a:rPr lang="en-GB" sz="2400" dirty="0" smtClean="0">
                <a:solidFill>
                  <a:srgbClr val="C41A16"/>
                </a:solidFill>
                <a:latin typeface="source-code-pro"/>
              </a:rPr>
              <a:t>transformers</a:t>
            </a:r>
          </a:p>
          <a:p>
            <a:pPr>
              <a:lnSpc>
                <a:spcPct val="107000"/>
              </a:lnSpc>
              <a:spcAft>
                <a:spcPts val="800"/>
              </a:spcAft>
              <a:buSzPts val="1000"/>
              <a:tabLst>
                <a:tab pos="457200" algn="l"/>
              </a:tabLst>
            </a:pPr>
            <a:endParaRPr lang="en-GB" sz="2400" dirty="0">
              <a:solidFill>
                <a:srgbClr val="C41A16"/>
              </a:solidFill>
              <a:latin typeface="source-code-pro"/>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GB" sz="2400" dirty="0">
                <a:solidFill>
                  <a:srgbClr val="AA0D91"/>
                </a:solidFill>
                <a:latin typeface="source-code-pro"/>
              </a:rPr>
              <a:t>from</a:t>
            </a:r>
            <a:r>
              <a:rPr lang="en-GB" sz="2400" dirty="0">
                <a:solidFill>
                  <a:srgbClr val="242424"/>
                </a:solidFill>
                <a:latin typeface="source-code-pro"/>
              </a:rPr>
              <a:t> transformers </a:t>
            </a:r>
            <a:r>
              <a:rPr lang="en-GB" sz="2400" dirty="0">
                <a:solidFill>
                  <a:srgbClr val="AA0D91"/>
                </a:solidFill>
                <a:latin typeface="source-code-pro"/>
              </a:rPr>
              <a:t>import</a:t>
            </a:r>
            <a:r>
              <a:rPr lang="en-GB" sz="2400" dirty="0">
                <a:solidFill>
                  <a:srgbClr val="242424"/>
                </a:solidFill>
                <a:latin typeface="source-code-pro"/>
              </a:rPr>
              <a:t> pipeline</a:t>
            </a:r>
            <a:r>
              <a:rPr lang="en-GB" sz="2400" dirty="0"/>
              <a:t/>
            </a:r>
            <a:br>
              <a:rPr lang="en-GB" sz="2400" dirty="0"/>
            </a:br>
            <a:r>
              <a:rPr lang="en-GB" sz="2400" dirty="0"/>
              <a:t/>
            </a:r>
            <a:br>
              <a:rPr lang="en-GB" sz="2400" dirty="0"/>
            </a:br>
            <a:r>
              <a:rPr lang="en-GB" sz="2400" dirty="0">
                <a:solidFill>
                  <a:srgbClr val="007400"/>
                </a:solidFill>
                <a:latin typeface="source-code-pro"/>
              </a:rPr>
              <a:t># create </a:t>
            </a:r>
            <a:r>
              <a:rPr lang="en-GB" sz="2400" dirty="0" err="1">
                <a:solidFill>
                  <a:srgbClr val="007400"/>
                </a:solidFill>
                <a:latin typeface="source-code-pro"/>
              </a:rPr>
              <a:t>pieline</a:t>
            </a:r>
            <a:r>
              <a:rPr lang="en-GB" sz="2400" dirty="0">
                <a:solidFill>
                  <a:srgbClr val="007400"/>
                </a:solidFill>
                <a:latin typeface="source-code-pro"/>
              </a:rPr>
              <a:t> for generating text</a:t>
            </a:r>
            <a:r>
              <a:rPr lang="en-GB" sz="2400" dirty="0"/>
              <a:t/>
            </a:r>
            <a:br>
              <a:rPr lang="en-GB" sz="2400" dirty="0"/>
            </a:br>
            <a:r>
              <a:rPr lang="en-GB" sz="2400" dirty="0">
                <a:solidFill>
                  <a:srgbClr val="242424"/>
                </a:solidFill>
                <a:latin typeface="source-code-pro"/>
              </a:rPr>
              <a:t>gen = pipeline(</a:t>
            </a:r>
            <a:r>
              <a:rPr lang="en-GB" sz="2400" dirty="0">
                <a:solidFill>
                  <a:srgbClr val="C41A16"/>
                </a:solidFill>
                <a:latin typeface="source-code-pro"/>
              </a:rPr>
              <a:t>'text-generation'</a:t>
            </a:r>
            <a:r>
              <a:rPr lang="en-GB" sz="2400" dirty="0">
                <a:solidFill>
                  <a:srgbClr val="242424"/>
                </a:solidFill>
                <a:latin typeface="source-code-pro"/>
              </a:rPr>
              <a:t>) </a:t>
            </a:r>
            <a:r>
              <a:rPr lang="en-GB" sz="2400" dirty="0">
                <a:solidFill>
                  <a:srgbClr val="007400"/>
                </a:solidFill>
                <a:latin typeface="source-code-pro"/>
              </a:rPr>
              <a:t># uses </a:t>
            </a:r>
            <a:r>
              <a:rPr lang="en-GB" sz="2400" dirty="0" smtClean="0">
                <a:solidFill>
                  <a:srgbClr val="007400"/>
                </a:solidFill>
                <a:latin typeface="source-code-pro"/>
              </a:rPr>
              <a:t>GPT-2</a:t>
            </a:r>
          </a:p>
          <a:p>
            <a:pPr>
              <a:lnSpc>
                <a:spcPct val="107000"/>
              </a:lnSpc>
              <a:spcAft>
                <a:spcPts val="800"/>
              </a:spcAft>
              <a:buSzPts val="1000"/>
              <a:tabLst>
                <a:tab pos="457200" algn="l"/>
              </a:tabLst>
            </a:pPr>
            <a:endParaRPr lang="en-GB" sz="2400" dirty="0">
              <a:solidFill>
                <a:srgbClr val="007400"/>
              </a:solidFill>
              <a:latin typeface="source-code-pro"/>
              <a:ea typeface="Times New Roman" panose="02020603050405020304" pitchFamily="18" charset="0"/>
              <a:cs typeface="Times New Roman" panose="02020603050405020304" pitchFamily="18" charset="0"/>
            </a:endParaRPr>
          </a:p>
          <a:p>
            <a:pPr>
              <a:lnSpc>
                <a:spcPct val="107000"/>
              </a:lnSpc>
              <a:spcAft>
                <a:spcPts val="800"/>
              </a:spcAft>
              <a:buSzPts val="1000"/>
              <a:tabLst>
                <a:tab pos="457200" algn="l"/>
              </a:tabLst>
            </a:pPr>
            <a:r>
              <a:rPr lang="en-GB" sz="2400" dirty="0">
                <a:solidFill>
                  <a:srgbClr val="242424"/>
                </a:solidFill>
                <a:latin typeface="source-code-pro"/>
              </a:rPr>
              <a:t>gen("</a:t>
            </a:r>
            <a:r>
              <a:rPr lang="en-GB" sz="2400" dirty="0">
                <a:solidFill>
                  <a:srgbClr val="AA0D91"/>
                </a:solidFill>
                <a:latin typeface="source-code-pro"/>
              </a:rPr>
              <a:t>I</a:t>
            </a:r>
            <a:r>
              <a:rPr lang="en-GB" sz="2400" dirty="0">
                <a:solidFill>
                  <a:srgbClr val="242424"/>
                </a:solidFill>
                <a:latin typeface="source-code-pro"/>
              </a:rPr>
              <a:t> am using transformers text-generation pipeline </a:t>
            </a:r>
            <a:r>
              <a:rPr lang="en-GB" sz="2400" dirty="0">
                <a:solidFill>
                  <a:srgbClr val="AA0D91"/>
                </a:solidFill>
                <a:latin typeface="source-code-pro"/>
              </a:rPr>
              <a:t>from</a:t>
            </a:r>
            <a:r>
              <a:rPr lang="en-GB" sz="2400" dirty="0">
                <a:solidFill>
                  <a:srgbClr val="242424"/>
                </a:solidFill>
                <a:latin typeface="source-code-pro"/>
              </a:rPr>
              <a:t> Hugging Face library </a:t>
            </a:r>
            <a:r>
              <a:rPr lang="en-GB" sz="2400" dirty="0">
                <a:solidFill>
                  <a:srgbClr val="AA0D91"/>
                </a:solidFill>
                <a:latin typeface="source-code-pro"/>
              </a:rPr>
              <a:t>to</a:t>
            </a:r>
            <a:r>
              <a:rPr lang="en-GB" sz="2400" dirty="0">
                <a:solidFill>
                  <a:srgbClr val="242424"/>
                </a:solidFill>
                <a:latin typeface="source-code-pro"/>
              </a:rPr>
              <a:t> generate")</a:t>
            </a:r>
            <a:endParaRPr lang="en-GB" sz="24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srcRect l="3382" t="45417" r="3382" b="37708"/>
          <a:stretch/>
        </p:blipFill>
        <p:spPr>
          <a:xfrm>
            <a:off x="632460" y="6022430"/>
            <a:ext cx="13281660" cy="1351525"/>
          </a:xfrm>
          <a:prstGeom prst="rect">
            <a:avLst/>
          </a:prstGeom>
        </p:spPr>
      </p:pic>
      <p:sp>
        <p:nvSpPr>
          <p:cNvPr id="4" name="Text 0"/>
          <p:cNvSpPr/>
          <p:nvPr/>
        </p:nvSpPr>
        <p:spPr>
          <a:xfrm>
            <a:off x="632460" y="195975"/>
            <a:ext cx="13281659" cy="708779"/>
          </a:xfrm>
          <a:prstGeom prst="rect">
            <a:avLst/>
          </a:prstGeom>
          <a:noFill/>
          <a:ln/>
        </p:spPr>
        <p:txBody>
          <a:bodyPr wrap="none" lIns="0" tIns="0" rIns="0" bIns="0" rtlCol="0" anchor="t"/>
          <a:lstStyle/>
          <a:p>
            <a:pPr algn="ctr">
              <a:lnSpc>
                <a:spcPts val="5550"/>
              </a:lnSpc>
            </a:pPr>
            <a:r>
              <a:rPr lang="en-GB" sz="4450" dirty="0" smtClean="0">
                <a:solidFill>
                  <a:srgbClr val="D8B6A4"/>
                </a:solidFill>
                <a:latin typeface="Gelasio" pitchFamily="34" charset="0"/>
                <a:ea typeface="Gelasio" pitchFamily="34" charset="-122"/>
                <a:cs typeface="Gelasio" pitchFamily="34" charset="-120"/>
              </a:rPr>
              <a:t>TEXT GENERATION WITH HFT</a:t>
            </a:r>
            <a:endParaRPr lang="en-US" sz="4450" dirty="0">
              <a:solidFill>
                <a:srgbClr val="D8B6A4"/>
              </a:solidFill>
              <a:latin typeface="Gelasio" pitchFamily="34" charset="0"/>
              <a:ea typeface="Gelasio" pitchFamily="34" charset="-122"/>
              <a:cs typeface="Gelasio" pitchFamily="34" charset="-120"/>
            </a:endParaRPr>
          </a:p>
        </p:txBody>
      </p:sp>
      <p:sp>
        <p:nvSpPr>
          <p:cNvPr id="5" name="Rectangle 4"/>
          <p:cNvSpPr/>
          <p:nvPr/>
        </p:nvSpPr>
        <p:spPr>
          <a:xfrm>
            <a:off x="3017520" y="7758074"/>
            <a:ext cx="11567160" cy="369332"/>
          </a:xfrm>
          <a:prstGeom prst="rect">
            <a:avLst/>
          </a:prstGeom>
        </p:spPr>
        <p:style>
          <a:lnRef idx="3">
            <a:schemeClr val="lt1"/>
          </a:lnRef>
          <a:fillRef idx="1">
            <a:schemeClr val="accent2"/>
          </a:fillRef>
          <a:effectRef idx="1">
            <a:schemeClr val="accent2"/>
          </a:effectRef>
          <a:fontRef idx="minor">
            <a:schemeClr val="lt1"/>
          </a:fontRef>
        </p:style>
        <p:txBody>
          <a:bodyPr wrap="square">
            <a:spAutoFit/>
          </a:bodyPr>
          <a:lstStyle/>
          <a:p>
            <a:r>
              <a:rPr lang="en-GB" dirty="0"/>
              <a:t>https://medium.com/@lokaregns/text-generation-with-hugging-face-transformers-a-beginners-guide-6b0b4b957379</a:t>
            </a:r>
          </a:p>
        </p:txBody>
      </p:sp>
    </p:spTree>
    <p:extLst>
      <p:ext uri="{BB962C8B-B14F-4D97-AF65-F5344CB8AC3E}">
        <p14:creationId xmlns:p14="http://schemas.microsoft.com/office/powerpoint/2010/main" val="25720397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Alternate Process 1"/>
          <p:cNvSpPr/>
          <p:nvPr/>
        </p:nvSpPr>
        <p:spPr>
          <a:xfrm>
            <a:off x="632460" y="1113617"/>
            <a:ext cx="13281660" cy="5245124"/>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nSpc>
                <a:spcPct val="107000"/>
              </a:lnSpc>
              <a:spcAft>
                <a:spcPts val="800"/>
              </a:spcAft>
              <a:buSzPts val="1000"/>
              <a:tabLst>
                <a:tab pos="457200" algn="l"/>
              </a:tabLst>
            </a:pPr>
            <a:r>
              <a:rPr lang="en-GB" sz="2000" dirty="0">
                <a:solidFill>
                  <a:srgbClr val="7030A0"/>
                </a:solidFill>
                <a:latin typeface="Arial" panose="020B0604020202020204" pitchFamily="34" charset="0"/>
                <a:ea typeface="Times New Roman" panose="02020603050405020304" pitchFamily="18" charset="0"/>
                <a:cs typeface="Arial" panose="020B0604020202020204" pitchFamily="34" charset="0"/>
              </a:rPr>
              <a:t>import</a:t>
            </a: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err="1">
                <a:latin typeface="Arial" panose="020B0604020202020204" pitchFamily="34" charset="0"/>
                <a:ea typeface="Times New Roman" panose="02020603050405020304" pitchFamily="18" charset="0"/>
                <a:cs typeface="Arial" panose="020B0604020202020204" pitchFamily="34" charset="0"/>
              </a:rPr>
              <a:t>openai</a:t>
            </a:r>
            <a:endParaRPr lang="en-GB" sz="2000" dirty="0">
              <a:latin typeface="Arial" panose="020B0604020202020204" pitchFamily="34" charset="0"/>
              <a:ea typeface="Times New Roman" panose="02020603050405020304" pitchFamily="18" charset="0"/>
              <a:cs typeface="Arial" panose="020B0604020202020204" pitchFamily="34" charset="0"/>
            </a:endParaRPr>
          </a:p>
          <a:p>
            <a:pPr>
              <a:lnSpc>
                <a:spcPct val="107000"/>
              </a:lnSpc>
              <a:spcAft>
                <a:spcPts val="800"/>
              </a:spcAft>
              <a:buSzPts val="1000"/>
              <a:tabLst>
                <a:tab pos="457200" algn="l"/>
              </a:tabLst>
            </a:pPr>
            <a:r>
              <a:rPr lang="en-GB" sz="2000" dirty="0" err="1" smtClean="0">
                <a:latin typeface="Arial" panose="020B0604020202020204" pitchFamily="34" charset="0"/>
                <a:ea typeface="Times New Roman" panose="02020603050405020304" pitchFamily="18" charset="0"/>
                <a:cs typeface="Arial" panose="020B0604020202020204" pitchFamily="34" charset="0"/>
              </a:rPr>
              <a:t>openai.api_key</a:t>
            </a:r>
            <a:r>
              <a:rPr lang="en-GB" sz="2000" dirty="0" smtClean="0">
                <a:latin typeface="Arial" panose="020B0604020202020204" pitchFamily="34" charset="0"/>
                <a:ea typeface="Times New Roman" panose="02020603050405020304" pitchFamily="18" charset="0"/>
                <a:cs typeface="Arial" panose="020B0604020202020204" pitchFamily="34" charset="0"/>
              </a:rPr>
              <a:t> </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 "</a:t>
            </a:r>
            <a:r>
              <a:rPr lang="en-GB" sz="2000" dirty="0" err="1">
                <a:solidFill>
                  <a:srgbClr val="FF0000"/>
                </a:solidFill>
                <a:latin typeface="Arial" panose="020B0604020202020204" pitchFamily="34" charset="0"/>
                <a:ea typeface="Times New Roman" panose="02020603050405020304" pitchFamily="18" charset="0"/>
                <a:cs typeface="Arial" panose="020B0604020202020204" pitchFamily="34" charset="0"/>
              </a:rPr>
              <a:t>sk</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-XXX"</a:t>
            </a:r>
          </a:p>
          <a:p>
            <a:pPr>
              <a:lnSpc>
                <a:spcPct val="107000"/>
              </a:lnSpc>
              <a:spcAft>
                <a:spcPts val="800"/>
              </a:spcAft>
              <a:buSzPts val="1000"/>
              <a:tabLst>
                <a:tab pos="457200" algn="l"/>
              </a:tabLst>
            </a:pPr>
            <a:r>
              <a:rPr lang="en-GB" sz="2000" dirty="0" smtClean="0">
                <a:latin typeface="Arial" panose="020B0604020202020204" pitchFamily="34" charset="0"/>
                <a:ea typeface="Times New Roman" panose="02020603050405020304" pitchFamily="18" charset="0"/>
                <a:cs typeface="Arial" panose="020B0604020202020204" pitchFamily="34" charset="0"/>
              </a:rPr>
              <a:t>response </a:t>
            </a: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err="1">
                <a:latin typeface="Arial" panose="020B0604020202020204" pitchFamily="34" charset="0"/>
                <a:ea typeface="Times New Roman" panose="02020603050405020304" pitchFamily="18" charset="0"/>
                <a:cs typeface="Arial" panose="020B0604020202020204" pitchFamily="34" charset="0"/>
              </a:rPr>
              <a:t>openai.chat.completions.create</a:t>
            </a:r>
            <a:r>
              <a:rPr lang="en-GB" sz="2000" dirty="0">
                <a:latin typeface="Arial" panose="020B0604020202020204" pitchFamily="34" charset="0"/>
                <a:ea typeface="Times New Roman" panose="02020603050405020304" pitchFamily="18" charset="0"/>
                <a:cs typeface="Arial" panose="020B0604020202020204" pitchFamily="34" charset="0"/>
              </a:rPr>
              <a:t>(</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model</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="gpt-4"</a:t>
            </a:r>
            <a:r>
              <a:rPr lang="en-GB" sz="2000" dirty="0">
                <a:solidFill>
                  <a:schemeClr val="tx1"/>
                </a:solidFill>
                <a:latin typeface="Arial" panose="020B0604020202020204" pitchFamily="34" charset="0"/>
                <a:ea typeface="Times New Roman" panose="02020603050405020304" pitchFamily="18" charset="0"/>
                <a:cs typeface="Arial" panose="020B0604020202020204" pitchFamily="34" charset="0"/>
              </a:rPr>
              <a:t>,</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messages</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"role"</a:t>
            </a: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"user"</a:t>
            </a:r>
            <a:r>
              <a:rPr lang="en-GB" sz="2000" dirty="0">
                <a:latin typeface="Arial" panose="020B0604020202020204" pitchFamily="34" charset="0"/>
                <a:ea typeface="Times New Roman" panose="02020603050405020304" pitchFamily="18" charset="0"/>
                <a:cs typeface="Arial" panose="020B0604020202020204" pitchFamily="34" charset="0"/>
              </a:rPr>
              <a:t>,</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"content"</a:t>
            </a:r>
            <a:r>
              <a:rPr lang="en-GB" sz="2000" dirty="0">
                <a:latin typeface="Arial" panose="020B0604020202020204" pitchFamily="34" charset="0"/>
                <a:ea typeface="Times New Roman" panose="02020603050405020304" pitchFamily="18" charset="0"/>
                <a:cs typeface="Arial" panose="020B0604020202020204" pitchFamily="34" charset="0"/>
              </a:rPr>
              <a:t>: </a:t>
            </a:r>
            <a:r>
              <a:rPr lang="en-GB" sz="2000" dirty="0">
                <a:solidFill>
                  <a:srgbClr val="FF0000"/>
                </a:solidFill>
                <a:latin typeface="Arial" panose="020B0604020202020204" pitchFamily="34" charset="0"/>
                <a:ea typeface="Times New Roman" panose="02020603050405020304" pitchFamily="18" charset="0"/>
                <a:cs typeface="Arial" panose="020B0604020202020204" pitchFamily="34" charset="0"/>
              </a:rPr>
              <a:t>"Generate a 3 sentence story about friendship"</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a:t>
            </a:r>
          </a:p>
          <a:p>
            <a:pPr>
              <a:lnSpc>
                <a:spcPct val="107000"/>
              </a:lnSpc>
              <a:spcAft>
                <a:spcPts val="800"/>
              </a:spcAft>
              <a:buSzPts val="1000"/>
              <a:tabLst>
                <a:tab pos="457200" algn="l"/>
              </a:tabLst>
            </a:pPr>
            <a:r>
              <a:rPr lang="en-GB" sz="2000" dirty="0">
                <a:latin typeface="Arial" panose="020B0604020202020204" pitchFamily="34" charset="0"/>
                <a:ea typeface="Times New Roman" panose="02020603050405020304" pitchFamily="18" charset="0"/>
                <a:cs typeface="Arial" panose="020B0604020202020204" pitchFamily="34" charset="0"/>
              </a:rPr>
              <a:t>    )</a:t>
            </a:r>
          </a:p>
          <a:p>
            <a:pPr>
              <a:lnSpc>
                <a:spcPct val="107000"/>
              </a:lnSpc>
              <a:spcAft>
                <a:spcPts val="800"/>
              </a:spcAft>
              <a:buSzPts val="1000"/>
              <a:tabLst>
                <a:tab pos="457200" algn="l"/>
              </a:tabLst>
            </a:pPr>
            <a:r>
              <a:rPr lang="en-GB" sz="2000" dirty="0" smtClean="0">
                <a:solidFill>
                  <a:srgbClr val="7030A0"/>
                </a:solidFill>
                <a:latin typeface="Arial" panose="020B0604020202020204" pitchFamily="34" charset="0"/>
                <a:ea typeface="Times New Roman" panose="02020603050405020304" pitchFamily="18" charset="0"/>
                <a:cs typeface="Arial" panose="020B0604020202020204" pitchFamily="34" charset="0"/>
              </a:rPr>
              <a:t>print</a:t>
            </a:r>
            <a:r>
              <a:rPr lang="en-GB" sz="2000" dirty="0" smtClean="0">
                <a:latin typeface="Arial" panose="020B0604020202020204" pitchFamily="34" charset="0"/>
                <a:ea typeface="Times New Roman" panose="02020603050405020304" pitchFamily="18" charset="0"/>
                <a:cs typeface="Arial" panose="020B0604020202020204" pitchFamily="34" charset="0"/>
              </a:rPr>
              <a:t>(</a:t>
            </a:r>
            <a:r>
              <a:rPr lang="en-GB" sz="2000" dirty="0" err="1" smtClean="0">
                <a:latin typeface="Arial" panose="020B0604020202020204" pitchFamily="34" charset="0"/>
                <a:ea typeface="Times New Roman" panose="02020603050405020304" pitchFamily="18" charset="0"/>
                <a:cs typeface="Arial" panose="020B0604020202020204" pitchFamily="34" charset="0"/>
              </a:rPr>
              <a:t>response.choices</a:t>
            </a:r>
            <a:r>
              <a:rPr lang="en-GB" sz="2000" dirty="0" smtClean="0">
                <a:latin typeface="Arial" panose="020B0604020202020204" pitchFamily="34" charset="0"/>
                <a:ea typeface="Times New Roman" panose="02020603050405020304" pitchFamily="18" charset="0"/>
                <a:cs typeface="Arial" panose="020B0604020202020204" pitchFamily="34" charset="0"/>
              </a:rPr>
              <a:t>[</a:t>
            </a:r>
            <a:r>
              <a:rPr lang="en-GB" sz="2000" dirty="0" smtClean="0">
                <a:solidFill>
                  <a:srgbClr val="0070C0"/>
                </a:solidFill>
                <a:latin typeface="Arial" panose="020B0604020202020204" pitchFamily="34" charset="0"/>
                <a:ea typeface="Times New Roman" panose="02020603050405020304" pitchFamily="18" charset="0"/>
                <a:cs typeface="Arial" panose="020B0604020202020204" pitchFamily="34" charset="0"/>
              </a:rPr>
              <a:t>0</a:t>
            </a:r>
            <a:r>
              <a:rPr lang="en-GB" sz="2000" dirty="0">
                <a:latin typeface="Arial" panose="020B0604020202020204" pitchFamily="34" charset="0"/>
                <a:ea typeface="Times New Roman" panose="02020603050405020304" pitchFamily="18" charset="0"/>
                <a:cs typeface="Arial" panose="020B0604020202020204" pitchFamily="34" charset="0"/>
              </a:rPr>
              <a:t>].</a:t>
            </a:r>
            <a:r>
              <a:rPr lang="en-GB" sz="2000" dirty="0" err="1">
                <a:latin typeface="Arial" panose="020B0604020202020204" pitchFamily="34" charset="0"/>
                <a:ea typeface="Times New Roman" panose="02020603050405020304" pitchFamily="18" charset="0"/>
                <a:cs typeface="Arial" panose="020B0604020202020204" pitchFamily="34" charset="0"/>
              </a:rPr>
              <a:t>message.content</a:t>
            </a:r>
            <a:r>
              <a:rPr lang="en-GB" sz="2000" dirty="0">
                <a:latin typeface="Arial" panose="020B0604020202020204" pitchFamily="34" charset="0"/>
                <a:ea typeface="Times New Roman" panose="02020603050405020304" pitchFamily="18" charset="0"/>
                <a:cs typeface="Arial" panose="020B0604020202020204" pitchFamily="34" charset="0"/>
              </a:rPr>
              <a:t>)</a:t>
            </a:r>
          </a:p>
        </p:txBody>
      </p:sp>
      <p:sp>
        <p:nvSpPr>
          <p:cNvPr id="4" name="Text 0"/>
          <p:cNvSpPr/>
          <p:nvPr/>
        </p:nvSpPr>
        <p:spPr>
          <a:xfrm>
            <a:off x="632460" y="195975"/>
            <a:ext cx="13281659" cy="708779"/>
          </a:xfrm>
          <a:prstGeom prst="rect">
            <a:avLst/>
          </a:prstGeom>
          <a:noFill/>
          <a:ln/>
        </p:spPr>
        <p:txBody>
          <a:bodyPr wrap="none" lIns="0" tIns="0" rIns="0" bIns="0" rtlCol="0" anchor="t"/>
          <a:lstStyle/>
          <a:p>
            <a:pPr algn="ctr">
              <a:lnSpc>
                <a:spcPts val="5550"/>
              </a:lnSpc>
            </a:pPr>
            <a:r>
              <a:rPr lang="en-GB" sz="4450" dirty="0" smtClean="0">
                <a:solidFill>
                  <a:srgbClr val="D8B6A4"/>
                </a:solidFill>
                <a:latin typeface="Gelasio" pitchFamily="34" charset="0"/>
                <a:ea typeface="Gelasio" pitchFamily="34" charset="-122"/>
                <a:cs typeface="Gelasio" pitchFamily="34" charset="-120"/>
              </a:rPr>
              <a:t>OPENAI GPT 4 API</a:t>
            </a:r>
            <a:endParaRPr lang="en-US" sz="4450" dirty="0">
              <a:solidFill>
                <a:srgbClr val="D8B6A4"/>
              </a:solidFill>
              <a:latin typeface="Gelasio" pitchFamily="34" charset="0"/>
              <a:ea typeface="Gelasio" pitchFamily="34" charset="-122"/>
              <a:cs typeface="Gelasio" pitchFamily="34" charset="-120"/>
            </a:endParaRPr>
          </a:p>
        </p:txBody>
      </p:sp>
      <p:sp>
        <p:nvSpPr>
          <p:cNvPr id="5" name="Rectangle 4"/>
          <p:cNvSpPr/>
          <p:nvPr/>
        </p:nvSpPr>
        <p:spPr>
          <a:xfrm>
            <a:off x="8275320" y="7758074"/>
            <a:ext cx="6309360" cy="369332"/>
          </a:xfrm>
          <a:prstGeom prst="rect">
            <a:avLst/>
          </a:prstGeom>
        </p:spPr>
        <p:style>
          <a:lnRef idx="3">
            <a:schemeClr val="lt1"/>
          </a:lnRef>
          <a:fillRef idx="1">
            <a:schemeClr val="accent2"/>
          </a:fillRef>
          <a:effectRef idx="1">
            <a:schemeClr val="accent2"/>
          </a:effectRef>
          <a:fontRef idx="minor">
            <a:schemeClr val="lt1"/>
          </a:fontRef>
        </p:style>
        <p:txBody>
          <a:bodyPr wrap="square">
            <a:spAutoFit/>
          </a:bodyPr>
          <a:lstStyle/>
          <a:p>
            <a:pPr algn="ctr"/>
            <a:r>
              <a:rPr lang="en-GB" dirty="0"/>
              <a:t>https://hasanaboulhasan.com/gpt-4-api-guide/</a:t>
            </a:r>
          </a:p>
        </p:txBody>
      </p:sp>
      <p:sp>
        <p:nvSpPr>
          <p:cNvPr id="6" name="Rectangle 5"/>
          <p:cNvSpPr/>
          <p:nvPr/>
        </p:nvSpPr>
        <p:spPr>
          <a:xfrm>
            <a:off x="632460" y="6580195"/>
            <a:ext cx="13129260" cy="92333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dirty="0"/>
              <a:t>Lena and Sam had been best friends since childhood, always standing by each other through thick and thin. One stormy evening, Sam got stranded miles away, and without hesitation, Lena braved the rain to bring him home safely. That night, as they sat by the fireplace drying off, they realized that true friendship means always showing up, no matter what.</a:t>
            </a:r>
          </a:p>
        </p:txBody>
      </p:sp>
    </p:spTree>
    <p:extLst>
      <p:ext uri="{BB962C8B-B14F-4D97-AF65-F5344CB8AC3E}">
        <p14:creationId xmlns:p14="http://schemas.microsoft.com/office/powerpoint/2010/main" val="37941613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78550"/>
            <a:ext cx="13042820" cy="708779"/>
          </a:xfrm>
          <a:prstGeom prst="rect">
            <a:avLst/>
          </a:prstGeom>
          <a:noFill/>
          <a:ln/>
        </p:spPr>
        <p:txBody>
          <a:bodyPr wrap="none" lIns="0" tIns="0" rIns="0" bIns="0" rtlCol="0" anchor="t"/>
          <a:lstStyle/>
          <a:p>
            <a:pPr marL="0" indent="0" algn="ctr">
              <a:lnSpc>
                <a:spcPts val="5550"/>
              </a:lnSpc>
              <a:buNone/>
            </a:pPr>
            <a:r>
              <a:rPr lang="en-US" sz="4450" dirty="0" smtClean="0">
                <a:solidFill>
                  <a:srgbClr val="D8B6A4"/>
                </a:solidFill>
                <a:latin typeface="Gelasio" pitchFamily="34" charset="0"/>
                <a:ea typeface="Gelasio" pitchFamily="34" charset="-122"/>
                <a:cs typeface="Gelasio" pitchFamily="34" charset="-120"/>
              </a:rPr>
              <a:t>CONCLUSION</a:t>
            </a:r>
            <a:endParaRPr lang="en-US" sz="4450" dirty="0"/>
          </a:p>
        </p:txBody>
      </p:sp>
      <p:pic>
        <p:nvPicPr>
          <p:cNvPr id="3" name="Image 0" descr="preencoded.png"/>
          <p:cNvPicPr>
            <a:picLocks noChangeAspect="1"/>
          </p:cNvPicPr>
          <p:nvPr/>
        </p:nvPicPr>
        <p:blipFill>
          <a:blip r:embed="rId3"/>
          <a:stretch>
            <a:fillRect/>
          </a:stretch>
        </p:blipFill>
        <p:spPr>
          <a:xfrm>
            <a:off x="793790" y="1983462"/>
            <a:ext cx="6351270" cy="3925372"/>
          </a:xfrm>
          <a:prstGeom prst="rect">
            <a:avLst/>
          </a:prstGeom>
        </p:spPr>
      </p:pic>
      <p:sp>
        <p:nvSpPr>
          <p:cNvPr id="4" name="Text 1"/>
          <p:cNvSpPr/>
          <p:nvPr/>
        </p:nvSpPr>
        <p:spPr>
          <a:xfrm>
            <a:off x="3642598" y="6192322"/>
            <a:ext cx="3502462" cy="354330"/>
          </a:xfrm>
          <a:prstGeom prst="rect">
            <a:avLst/>
          </a:prstGeom>
          <a:noFill/>
          <a:ln/>
        </p:spPr>
        <p:txBody>
          <a:bodyPr wrap="none" lIns="0" tIns="0" rIns="0" bIns="0" rtlCol="0" anchor="t"/>
          <a:lstStyle/>
          <a:p>
            <a:pPr marL="0" indent="0" algn="r">
              <a:lnSpc>
                <a:spcPts val="2750"/>
              </a:lnSpc>
              <a:buNone/>
            </a:pPr>
            <a:r>
              <a:rPr lang="en-US" sz="2200" dirty="0">
                <a:solidFill>
                  <a:srgbClr val="C9C2C0"/>
                </a:solidFill>
                <a:latin typeface="Gelasio" pitchFamily="34" charset="0"/>
                <a:ea typeface="Gelasio" pitchFamily="34" charset="-122"/>
                <a:cs typeface="Gelasio" pitchFamily="34" charset="-120"/>
              </a:rPr>
              <a:t>Hugging Face Transformers</a:t>
            </a:r>
            <a:endParaRPr lang="en-US" sz="2200" dirty="0"/>
          </a:p>
        </p:txBody>
      </p:sp>
      <p:sp>
        <p:nvSpPr>
          <p:cNvPr id="5" name="Text 2"/>
          <p:cNvSpPr/>
          <p:nvPr/>
        </p:nvSpPr>
        <p:spPr>
          <a:xfrm>
            <a:off x="793790" y="6682740"/>
            <a:ext cx="6351270" cy="725805"/>
          </a:xfrm>
          <a:prstGeom prst="rect">
            <a:avLst/>
          </a:prstGeom>
          <a:noFill/>
          <a:ln/>
        </p:spPr>
        <p:txBody>
          <a:bodyPr wrap="square" lIns="0" tIns="0" rIns="0" bIns="0" rtlCol="0" anchor="t"/>
          <a:lstStyle/>
          <a:p>
            <a:pPr marL="0" indent="0" algn="r">
              <a:lnSpc>
                <a:spcPts val="2850"/>
              </a:lnSpc>
              <a:buNone/>
            </a:pPr>
            <a:r>
              <a:rPr lang="en-US" sz="1750" dirty="0">
                <a:solidFill>
                  <a:srgbClr val="C9C2C0"/>
                </a:solidFill>
                <a:latin typeface="Gelasio" pitchFamily="34" charset="0"/>
                <a:ea typeface="Gelasio" pitchFamily="34" charset="-122"/>
                <a:cs typeface="Gelasio" pitchFamily="34" charset="-120"/>
              </a:rPr>
              <a:t>Offers superior flexibility and control, ideal for users with advanced technical skills</a:t>
            </a:r>
            <a:endParaRPr lang="en-US" sz="1750" dirty="0"/>
          </a:p>
        </p:txBody>
      </p:sp>
      <p:pic>
        <p:nvPicPr>
          <p:cNvPr id="6" name="Image 1" descr="preencoded.png"/>
          <p:cNvPicPr>
            <a:picLocks noChangeAspect="1"/>
          </p:cNvPicPr>
          <p:nvPr/>
        </p:nvPicPr>
        <p:blipFill>
          <a:blip r:embed="rId4"/>
          <a:stretch>
            <a:fillRect/>
          </a:stretch>
        </p:blipFill>
        <p:spPr>
          <a:xfrm>
            <a:off x="7485221" y="1983462"/>
            <a:ext cx="6351389" cy="3925372"/>
          </a:xfrm>
          <a:prstGeom prst="rect">
            <a:avLst/>
          </a:prstGeom>
        </p:spPr>
      </p:pic>
      <p:sp>
        <p:nvSpPr>
          <p:cNvPr id="7" name="Text 3"/>
          <p:cNvSpPr/>
          <p:nvPr/>
        </p:nvSpPr>
        <p:spPr>
          <a:xfrm>
            <a:off x="11001375" y="6192322"/>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C9C2C0"/>
                </a:solidFill>
                <a:latin typeface="Gelasio" pitchFamily="34" charset="0"/>
                <a:ea typeface="Gelasio" pitchFamily="34" charset="-122"/>
                <a:cs typeface="Gelasio" pitchFamily="34" charset="-120"/>
              </a:rPr>
              <a:t>OpenAI GPT-4 API</a:t>
            </a:r>
            <a:endParaRPr lang="en-US" sz="2200" dirty="0"/>
          </a:p>
        </p:txBody>
      </p:sp>
      <p:sp>
        <p:nvSpPr>
          <p:cNvPr id="8" name="Text 4"/>
          <p:cNvSpPr/>
          <p:nvPr/>
        </p:nvSpPr>
        <p:spPr>
          <a:xfrm>
            <a:off x="7485221" y="6682740"/>
            <a:ext cx="6351389" cy="725805"/>
          </a:xfrm>
          <a:prstGeom prst="rect">
            <a:avLst/>
          </a:prstGeom>
          <a:noFill/>
          <a:ln/>
        </p:spPr>
        <p:txBody>
          <a:bodyPr wrap="square" lIns="0" tIns="0" rIns="0" bIns="0" rtlCol="0" anchor="t"/>
          <a:lstStyle/>
          <a:p>
            <a:pPr marL="0" indent="0" algn="r">
              <a:lnSpc>
                <a:spcPts val="2850"/>
              </a:lnSpc>
              <a:buNone/>
            </a:pPr>
            <a:r>
              <a:rPr lang="en-US" sz="1750" dirty="0">
                <a:solidFill>
                  <a:srgbClr val="C9C2C0"/>
                </a:solidFill>
                <a:latin typeface="Gelasio" pitchFamily="34" charset="0"/>
                <a:ea typeface="Gelasio" pitchFamily="34" charset="-122"/>
                <a:cs typeface="Gelasio" pitchFamily="34" charset="-120"/>
              </a:rPr>
              <a:t>Provides exceptional out-of-the-box performance and easy integration, best for users prioritizing ease of use</a:t>
            </a:r>
            <a:endParaRPr lang="en-US" sz="175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remium Photo | Professional thank you with elegant backgroun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172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966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39604"/>
            <a:ext cx="13042820" cy="708779"/>
          </a:xfrm>
          <a:prstGeom prst="rect">
            <a:avLst/>
          </a:prstGeom>
          <a:noFill/>
          <a:ln/>
        </p:spPr>
        <p:txBody>
          <a:bodyPr wrap="none" lIns="0" tIns="0" rIns="0" bIns="0" rtlCol="0" anchor="t"/>
          <a:lstStyle/>
          <a:p>
            <a:pPr marL="0" indent="0" algn="ctr">
              <a:lnSpc>
                <a:spcPts val="5550"/>
              </a:lnSpc>
              <a:buNone/>
            </a:pPr>
            <a:r>
              <a:rPr lang="en-US" sz="4400" dirty="0" smtClean="0">
                <a:solidFill>
                  <a:srgbClr val="D8B6A4"/>
                </a:solidFill>
                <a:latin typeface="Gelasio" pitchFamily="34" charset="0"/>
                <a:ea typeface="Gelasio" pitchFamily="34" charset="-122"/>
                <a:cs typeface="Gelasio" pitchFamily="34" charset="-120"/>
              </a:rPr>
              <a:t>BACKGROUND</a:t>
            </a:r>
            <a:endParaRPr lang="en-US" sz="4400" dirty="0"/>
          </a:p>
        </p:txBody>
      </p:sp>
      <p:pic>
        <p:nvPicPr>
          <p:cNvPr id="3" name="Image 0" descr="preencoded.png"/>
          <p:cNvPicPr>
            <a:picLocks noChangeAspect="1"/>
          </p:cNvPicPr>
          <p:nvPr/>
        </p:nvPicPr>
        <p:blipFill>
          <a:blip r:embed="rId3"/>
          <a:stretch>
            <a:fillRect/>
          </a:stretch>
        </p:blipFill>
        <p:spPr>
          <a:xfrm>
            <a:off x="793790" y="1802011"/>
            <a:ext cx="6351270" cy="3925372"/>
          </a:xfrm>
          <a:prstGeom prst="rect">
            <a:avLst/>
          </a:prstGeom>
        </p:spPr>
      </p:pic>
      <p:sp>
        <p:nvSpPr>
          <p:cNvPr id="4" name="Text 1"/>
          <p:cNvSpPr/>
          <p:nvPr/>
        </p:nvSpPr>
        <p:spPr>
          <a:xfrm>
            <a:off x="793790" y="6010870"/>
            <a:ext cx="3502462"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Hugging Face Transformers</a:t>
            </a:r>
            <a:endParaRPr lang="en-US" sz="2200" dirty="0"/>
          </a:p>
        </p:txBody>
      </p:sp>
      <p:sp>
        <p:nvSpPr>
          <p:cNvPr id="5" name="Text 2"/>
          <p:cNvSpPr/>
          <p:nvPr/>
        </p:nvSpPr>
        <p:spPr>
          <a:xfrm>
            <a:off x="793790" y="6501289"/>
            <a:ext cx="6351270" cy="72580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Open-source library, democratizes AI by providing easy access to pre-trained models and tools</a:t>
            </a:r>
            <a:endParaRPr lang="en-US" sz="1750" dirty="0"/>
          </a:p>
        </p:txBody>
      </p:sp>
      <p:pic>
        <p:nvPicPr>
          <p:cNvPr id="6" name="Image 1" descr="preencoded.png"/>
          <p:cNvPicPr>
            <a:picLocks noChangeAspect="1"/>
          </p:cNvPicPr>
          <p:nvPr/>
        </p:nvPicPr>
        <p:blipFill>
          <a:blip r:embed="rId4"/>
          <a:stretch>
            <a:fillRect/>
          </a:stretch>
        </p:blipFill>
        <p:spPr>
          <a:xfrm>
            <a:off x="7485221" y="1802011"/>
            <a:ext cx="6351389" cy="3925372"/>
          </a:xfrm>
          <a:prstGeom prst="rect">
            <a:avLst/>
          </a:prstGeom>
        </p:spPr>
      </p:pic>
      <p:sp>
        <p:nvSpPr>
          <p:cNvPr id="7" name="Text 3"/>
          <p:cNvSpPr/>
          <p:nvPr/>
        </p:nvSpPr>
        <p:spPr>
          <a:xfrm>
            <a:off x="7485221" y="601087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OpenAI GPT-4 API</a:t>
            </a:r>
            <a:endParaRPr lang="en-US" sz="2200" dirty="0"/>
          </a:p>
        </p:txBody>
      </p:sp>
      <p:sp>
        <p:nvSpPr>
          <p:cNvPr id="8" name="Text 4"/>
          <p:cNvSpPr/>
          <p:nvPr/>
        </p:nvSpPr>
        <p:spPr>
          <a:xfrm>
            <a:off x="7485221" y="6501289"/>
            <a:ext cx="6351389" cy="108870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Closed-source, state-of-the-art generative model, offering superior natural language understanding and generation capabilities</a:t>
            </a:r>
            <a:endParaRPr lang="en-US" sz="17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75798" y="549593"/>
            <a:ext cx="13253561" cy="603409"/>
          </a:xfrm>
          <a:prstGeom prst="rect">
            <a:avLst/>
          </a:prstGeom>
          <a:noFill/>
          <a:ln/>
        </p:spPr>
        <p:txBody>
          <a:bodyPr wrap="none" lIns="0" tIns="0" rIns="0" bIns="0" rtlCol="0" anchor="t"/>
          <a:lstStyle/>
          <a:p>
            <a:pPr marL="0" indent="0" algn="ctr">
              <a:lnSpc>
                <a:spcPts val="4750"/>
              </a:lnSpc>
              <a:buNone/>
            </a:pPr>
            <a:r>
              <a:rPr lang="en-US" sz="4400" dirty="0" smtClean="0">
                <a:solidFill>
                  <a:srgbClr val="D8B6A4"/>
                </a:solidFill>
                <a:latin typeface="Gelasio" pitchFamily="34" charset="0"/>
                <a:ea typeface="Gelasio" pitchFamily="34" charset="-122"/>
                <a:cs typeface="Gelasio" pitchFamily="34" charset="-120"/>
              </a:rPr>
              <a:t>FEATURES MATRIX</a:t>
            </a:r>
            <a:endParaRPr lang="en-US" sz="4400" dirty="0"/>
          </a:p>
        </p:txBody>
      </p:sp>
      <p:sp>
        <p:nvSpPr>
          <p:cNvPr id="16" name="Freeform 7"/>
          <p:cNvSpPr/>
          <p:nvPr/>
        </p:nvSpPr>
        <p:spPr>
          <a:xfrm>
            <a:off x="8475822" y="2045970"/>
            <a:ext cx="6154578" cy="6183630"/>
          </a:xfrm>
          <a:custGeom>
            <a:avLst/>
            <a:gdLst/>
            <a:ahLst/>
            <a:cxnLst/>
            <a:rect l="l" t="t" r="r" b="b"/>
            <a:pathLst>
              <a:path w="7020564" h="5035993">
                <a:moveTo>
                  <a:pt x="0" y="0"/>
                </a:moveTo>
                <a:lnTo>
                  <a:pt x="7020564" y="0"/>
                </a:lnTo>
                <a:lnTo>
                  <a:pt x="7020564" y="5035992"/>
                </a:lnTo>
                <a:lnTo>
                  <a:pt x="0" y="5035992"/>
                </a:lnTo>
                <a:lnTo>
                  <a:pt x="0" y="0"/>
                </a:lnTo>
                <a:close/>
              </a:path>
            </a:pathLst>
          </a:custGeom>
          <a:blipFill>
            <a:blip r:embed="rId3"/>
            <a:stretch>
              <a:fillRect/>
            </a:stretch>
          </a:blipFill>
        </p:spPr>
      </p:sp>
      <p:pic>
        <p:nvPicPr>
          <p:cNvPr id="20" name="Picture 19"/>
          <p:cNvPicPr/>
          <p:nvPr/>
        </p:nvPicPr>
        <p:blipFill rotWithShape="1">
          <a:blip r:embed="rId4"/>
          <a:srcRect l="38057" t="41971" r="17903" b="35862"/>
          <a:stretch/>
        </p:blipFill>
        <p:spPr bwMode="auto">
          <a:xfrm>
            <a:off x="331470" y="1939290"/>
            <a:ext cx="7715250" cy="2891790"/>
          </a:xfrm>
          <a:prstGeom prst="rect">
            <a:avLst/>
          </a:prstGeom>
          <a:ln>
            <a:noFill/>
          </a:ln>
          <a:extLst>
            <a:ext uri="{53640926-AAD7-44D8-BBD7-CCE9431645EC}">
              <a14:shadowObscured xmlns:a14="http://schemas.microsoft.com/office/drawing/2010/main"/>
            </a:ext>
          </a:extLst>
        </p:spPr>
      </p:pic>
      <p:pic>
        <p:nvPicPr>
          <p:cNvPr id="21" name="Picture 20"/>
          <p:cNvPicPr/>
          <p:nvPr/>
        </p:nvPicPr>
        <p:blipFill rotWithShape="1">
          <a:blip r:embed="rId5"/>
          <a:srcRect l="38057" t="35172" r="17737" b="45320"/>
          <a:stretch/>
        </p:blipFill>
        <p:spPr bwMode="auto">
          <a:xfrm>
            <a:off x="331470" y="5660390"/>
            <a:ext cx="7715250" cy="2447290"/>
          </a:xfrm>
          <a:prstGeom prst="rect">
            <a:avLst/>
          </a:prstGeom>
          <a:ln>
            <a:noFill/>
          </a:ln>
          <a:extLst>
            <a:ext uri="{53640926-AAD7-44D8-BBD7-CCE9431645EC}">
              <a14:shadowObscured xmlns:a14="http://schemas.microsoft.com/office/drawing/2010/main"/>
            </a:ext>
          </a:extLst>
        </p:spPr>
      </p:pic>
      <p:sp>
        <p:nvSpPr>
          <p:cNvPr id="22" name="TextBox 21"/>
          <p:cNvSpPr txBox="1"/>
          <p:nvPr/>
        </p:nvSpPr>
        <p:spPr>
          <a:xfrm>
            <a:off x="331470" y="1310640"/>
            <a:ext cx="7715250" cy="707886"/>
          </a:xfrm>
          <a:prstGeom prst="rect">
            <a:avLst/>
          </a:prstGeom>
          <a:noFill/>
        </p:spPr>
        <p:txBody>
          <a:bodyPr wrap="square" rtlCol="0">
            <a:spAutoFit/>
          </a:bodyPr>
          <a:lstStyle/>
          <a:p>
            <a:pPr algn="ctr"/>
            <a:r>
              <a:rPr lang="en-GB" sz="4000" dirty="0" smtClean="0">
                <a:solidFill>
                  <a:srgbClr val="D8B6A4"/>
                </a:solidFill>
                <a:latin typeface="Gelasio" pitchFamily="34" charset="0"/>
                <a:ea typeface="Gelasio" pitchFamily="34" charset="-122"/>
                <a:cs typeface="Gelasio" pitchFamily="34" charset="-120"/>
              </a:rPr>
              <a:t>HFT</a:t>
            </a:r>
            <a:endParaRPr lang="en-GB" sz="4000" dirty="0">
              <a:solidFill>
                <a:srgbClr val="D8B6A4"/>
              </a:solidFill>
              <a:latin typeface="Gelasio" pitchFamily="34" charset="0"/>
              <a:ea typeface="Gelasio" pitchFamily="34" charset="-122"/>
              <a:cs typeface="Gelasio" pitchFamily="34" charset="-120"/>
            </a:endParaRPr>
          </a:p>
        </p:txBody>
      </p:sp>
      <p:sp>
        <p:nvSpPr>
          <p:cNvPr id="23" name="TextBox 22"/>
          <p:cNvSpPr txBox="1"/>
          <p:nvPr/>
        </p:nvSpPr>
        <p:spPr>
          <a:xfrm>
            <a:off x="350520" y="4953774"/>
            <a:ext cx="7715250" cy="707886"/>
          </a:xfrm>
          <a:prstGeom prst="rect">
            <a:avLst/>
          </a:prstGeom>
          <a:noFill/>
        </p:spPr>
        <p:txBody>
          <a:bodyPr wrap="square" rtlCol="0">
            <a:spAutoFit/>
          </a:bodyPr>
          <a:lstStyle/>
          <a:p>
            <a:pPr algn="ctr"/>
            <a:r>
              <a:rPr lang="en-GB" sz="4000" dirty="0" smtClean="0">
                <a:solidFill>
                  <a:srgbClr val="D8B6A4"/>
                </a:solidFill>
                <a:latin typeface="Gelasio" pitchFamily="34" charset="0"/>
                <a:ea typeface="Gelasio" pitchFamily="34" charset="-122"/>
                <a:cs typeface="Gelasio" pitchFamily="34" charset="-120"/>
              </a:rPr>
              <a:t>OPENAI GPT 4</a:t>
            </a:r>
            <a:endParaRPr lang="en-GB" sz="4000" dirty="0">
              <a:solidFill>
                <a:srgbClr val="D8B6A4"/>
              </a:solidFill>
              <a:latin typeface="Gelasio" pitchFamily="34" charset="0"/>
              <a:ea typeface="Gelasio" pitchFamily="34" charset="-122"/>
              <a:cs typeface="Gelasio" pitchFamily="34" charset="-12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2696" y="481370"/>
            <a:ext cx="12685156" cy="547092"/>
          </a:xfrm>
          <a:prstGeom prst="rect">
            <a:avLst/>
          </a:prstGeom>
          <a:noFill/>
          <a:ln/>
        </p:spPr>
        <p:txBody>
          <a:bodyPr wrap="none" lIns="0" tIns="0" rIns="0" bIns="0" rtlCol="0" anchor="t"/>
          <a:lstStyle/>
          <a:p>
            <a:pPr marL="0" indent="0" algn="ctr">
              <a:lnSpc>
                <a:spcPts val="4300"/>
              </a:lnSpc>
              <a:buNone/>
            </a:pPr>
            <a:r>
              <a:rPr lang="en-US" sz="4400" dirty="0" smtClean="0">
                <a:solidFill>
                  <a:srgbClr val="D8B6A4"/>
                </a:solidFill>
                <a:latin typeface="Gelasio" pitchFamily="34" charset="0"/>
                <a:ea typeface="Gelasio" pitchFamily="34" charset="-122"/>
                <a:cs typeface="Gelasio" pitchFamily="34" charset="-120"/>
              </a:rPr>
              <a:t>REAL-WORLD APPLICATIONS</a:t>
            </a:r>
            <a:endParaRPr lang="en-US" sz="4400" dirty="0"/>
          </a:p>
        </p:txBody>
      </p:sp>
      <p:pic>
        <p:nvPicPr>
          <p:cNvPr id="3" name="Image 0" descr="preencoded.png"/>
          <p:cNvPicPr>
            <a:picLocks noChangeAspect="1"/>
          </p:cNvPicPr>
          <p:nvPr/>
        </p:nvPicPr>
        <p:blipFill>
          <a:blip r:embed="rId3"/>
          <a:stretch>
            <a:fillRect/>
          </a:stretch>
        </p:blipFill>
        <p:spPr>
          <a:xfrm>
            <a:off x="2052636" y="2065525"/>
            <a:ext cx="2434471" cy="1504593"/>
          </a:xfrm>
          <a:prstGeom prst="rect">
            <a:avLst/>
          </a:prstGeom>
        </p:spPr>
      </p:pic>
      <p:sp>
        <p:nvSpPr>
          <p:cNvPr id="4" name="Text 1"/>
          <p:cNvSpPr/>
          <p:nvPr/>
        </p:nvSpPr>
        <p:spPr>
          <a:xfrm>
            <a:off x="2052636" y="3788835"/>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Google</a:t>
            </a:r>
            <a:endParaRPr lang="en-US" sz="1700" dirty="0"/>
          </a:p>
        </p:txBody>
      </p:sp>
      <p:sp>
        <p:nvSpPr>
          <p:cNvPr id="5" name="Text 2"/>
          <p:cNvSpPr/>
          <p:nvPr/>
        </p:nvSpPr>
        <p:spPr>
          <a:xfrm>
            <a:off x="2052636" y="4167335"/>
            <a:ext cx="3154323" cy="280035"/>
          </a:xfrm>
          <a:prstGeom prst="rect">
            <a:avLst/>
          </a:prstGeom>
          <a:noFill/>
          <a:ln/>
        </p:spPr>
        <p:txBody>
          <a:bodyPr wrap="non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NLP tasks, Google Cloud services</a:t>
            </a:r>
            <a:endParaRPr lang="en-US" sz="1350" dirty="0"/>
          </a:p>
        </p:txBody>
      </p:sp>
      <p:pic>
        <p:nvPicPr>
          <p:cNvPr id="6" name="Image 1" descr="preencoded.png"/>
          <p:cNvPicPr>
            <a:picLocks noChangeAspect="1"/>
          </p:cNvPicPr>
          <p:nvPr/>
        </p:nvPicPr>
        <p:blipFill>
          <a:blip r:embed="rId4"/>
          <a:stretch>
            <a:fillRect/>
          </a:stretch>
        </p:blipFill>
        <p:spPr>
          <a:xfrm>
            <a:off x="5966757" y="2038886"/>
            <a:ext cx="2434471" cy="1504593"/>
          </a:xfrm>
          <a:prstGeom prst="rect">
            <a:avLst/>
          </a:prstGeom>
        </p:spPr>
      </p:pic>
      <p:sp>
        <p:nvSpPr>
          <p:cNvPr id="7" name="Text 3"/>
          <p:cNvSpPr/>
          <p:nvPr/>
        </p:nvSpPr>
        <p:spPr>
          <a:xfrm>
            <a:off x="5966757" y="3762196"/>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Microsoft</a:t>
            </a:r>
            <a:endParaRPr lang="en-US" sz="1700" dirty="0"/>
          </a:p>
        </p:txBody>
      </p:sp>
      <p:sp>
        <p:nvSpPr>
          <p:cNvPr id="8" name="Text 4"/>
          <p:cNvSpPr/>
          <p:nvPr/>
        </p:nvSpPr>
        <p:spPr>
          <a:xfrm>
            <a:off x="5966757" y="4140696"/>
            <a:ext cx="3154323" cy="560070"/>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Azure Machine Learning platform, pre-trained language models</a:t>
            </a:r>
            <a:endParaRPr lang="en-US" sz="1350" dirty="0"/>
          </a:p>
        </p:txBody>
      </p:sp>
      <p:pic>
        <p:nvPicPr>
          <p:cNvPr id="9" name="Image 2" descr="preencoded.png"/>
          <p:cNvPicPr>
            <a:picLocks noChangeAspect="1"/>
          </p:cNvPicPr>
          <p:nvPr/>
        </p:nvPicPr>
        <p:blipFill>
          <a:blip r:embed="rId5"/>
          <a:stretch>
            <a:fillRect/>
          </a:stretch>
        </p:blipFill>
        <p:spPr>
          <a:xfrm>
            <a:off x="9634657" y="2038886"/>
            <a:ext cx="2434471" cy="1504593"/>
          </a:xfrm>
          <a:prstGeom prst="rect">
            <a:avLst/>
          </a:prstGeom>
        </p:spPr>
      </p:pic>
      <p:sp>
        <p:nvSpPr>
          <p:cNvPr id="10" name="Text 5"/>
          <p:cNvSpPr/>
          <p:nvPr/>
        </p:nvSpPr>
        <p:spPr>
          <a:xfrm>
            <a:off x="9634657" y="3762196"/>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Meta</a:t>
            </a:r>
            <a:endParaRPr lang="en-US" sz="1700" dirty="0"/>
          </a:p>
        </p:txBody>
      </p:sp>
      <p:sp>
        <p:nvSpPr>
          <p:cNvPr id="11" name="Text 6"/>
          <p:cNvSpPr/>
          <p:nvPr/>
        </p:nvSpPr>
        <p:spPr>
          <a:xfrm>
            <a:off x="9634657" y="4140696"/>
            <a:ext cx="3154323" cy="840105"/>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AI and NLP research, transformer models for large-scale language applications</a:t>
            </a:r>
            <a:endParaRPr lang="en-US" sz="1350" dirty="0"/>
          </a:p>
        </p:txBody>
      </p:sp>
      <p:pic>
        <p:nvPicPr>
          <p:cNvPr id="12" name="Image 3" descr="preencoded.png"/>
          <p:cNvPicPr>
            <a:picLocks noChangeAspect="1"/>
          </p:cNvPicPr>
          <p:nvPr/>
        </p:nvPicPr>
        <p:blipFill>
          <a:blip r:embed="rId6"/>
          <a:stretch>
            <a:fillRect/>
          </a:stretch>
        </p:blipFill>
        <p:spPr>
          <a:xfrm>
            <a:off x="3989664" y="5017352"/>
            <a:ext cx="2434590" cy="1504593"/>
          </a:xfrm>
          <a:prstGeom prst="rect">
            <a:avLst/>
          </a:prstGeom>
        </p:spPr>
      </p:pic>
      <p:sp>
        <p:nvSpPr>
          <p:cNvPr id="13" name="Text 7"/>
          <p:cNvSpPr/>
          <p:nvPr/>
        </p:nvSpPr>
        <p:spPr>
          <a:xfrm rot="19050941">
            <a:off x="624927" y="10339511"/>
            <a:ext cx="163755" cy="51614"/>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Amazon</a:t>
            </a:r>
            <a:endParaRPr lang="en-US" sz="1700" dirty="0"/>
          </a:p>
        </p:txBody>
      </p:sp>
      <p:sp>
        <p:nvSpPr>
          <p:cNvPr id="14" name="Text 8"/>
          <p:cNvSpPr/>
          <p:nvPr/>
        </p:nvSpPr>
        <p:spPr>
          <a:xfrm rot="19050941">
            <a:off x="1121181" y="10803474"/>
            <a:ext cx="236059" cy="158551"/>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Fine-tuning models in product recommendation systems, Amazon SageMaker</a:t>
            </a:r>
            <a:endParaRPr lang="en-US" sz="1350" dirty="0"/>
          </a:p>
        </p:txBody>
      </p:sp>
      <p:pic>
        <p:nvPicPr>
          <p:cNvPr id="15" name="Image 4" descr="preencoded.png"/>
          <p:cNvPicPr>
            <a:picLocks noChangeAspect="1"/>
          </p:cNvPicPr>
          <p:nvPr/>
        </p:nvPicPr>
        <p:blipFill>
          <a:blip r:embed="rId7"/>
          <a:stretch>
            <a:fillRect/>
          </a:stretch>
        </p:blipFill>
        <p:spPr>
          <a:xfrm>
            <a:off x="7060882" y="4980801"/>
            <a:ext cx="2434471" cy="1504593"/>
          </a:xfrm>
          <a:prstGeom prst="rect">
            <a:avLst/>
          </a:prstGeom>
        </p:spPr>
      </p:pic>
      <p:sp>
        <p:nvSpPr>
          <p:cNvPr id="16" name="Text 9"/>
          <p:cNvSpPr/>
          <p:nvPr/>
        </p:nvSpPr>
        <p:spPr>
          <a:xfrm>
            <a:off x="7101245" y="6758225"/>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Kustomer</a:t>
            </a:r>
            <a:endParaRPr lang="en-US" sz="1700" dirty="0"/>
          </a:p>
        </p:txBody>
      </p:sp>
      <p:sp>
        <p:nvSpPr>
          <p:cNvPr id="17" name="Text 10"/>
          <p:cNvSpPr/>
          <p:nvPr/>
        </p:nvSpPr>
        <p:spPr>
          <a:xfrm>
            <a:off x="7101245" y="7136725"/>
            <a:ext cx="3154323" cy="560070"/>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Omnichannel SaaS CRM platform, collaboration with AWS</a:t>
            </a:r>
            <a:endParaRPr lang="en-US" sz="1350" dirty="0"/>
          </a:p>
        </p:txBody>
      </p:sp>
      <p:pic>
        <p:nvPicPr>
          <p:cNvPr id="2052" name="Picture 4" descr="https://cdn-lfs.hf.co/repos/96/a2/96a2c8468c1546e660ac2609e49404b8588fcf5a748761fa72c154b2836b4c83/9cf16f4f32604eaf76dabbdf47701eea5a768ebcc7296acc1d1758181f71db73?response-content-disposition=inline%3B+filename*%3DUTF-8%27%27hf-logo.png%3B+filename%3D%22hf-logo.png%22%3B&amp;response-content-type=image%2Fpng&amp;Expires=1738155601&amp;Policy=eyJTdGF0ZW1lbnQiOlt7IkNvbmRpdGlvbiI6eyJEYXRlTGVzc1RoYW4iOnsiQVdTOkVwb2NoVGltZSI6MTczODE1NTYwMX19LCJSZXNvdXJjZSI6Imh0dHBzOi8vY2RuLWxmcy5oZi5jby9yZXBvcy85Ni9hMi85NmEyYzg0NjhjMTU0NmU2NjBhYzI2MDllNDk0MDRiODU4OGZjZjVhNzQ4NzYxZmE3MmMxNTRiMjgzNmI0YzgzLzljZjE2ZjRmMzI2MDRlYWY3NmRhYmJkZjQ3NzAxZWVhNWE3NjhlYmNjNzI5NmFjYzFkMTc1ODE4MWY3MWRiNzM%7EcmVzcG9uc2UtY29udGVudC1kaXNwb3NpdGlvbj0qJnJlc3BvbnNlLWNvbnRlbnQtdHlwZT0qIn1dfQ__&amp;Signature=v5tS-qlerMbuc%7EZjw5prSiWcGybVuZB8chrCiI2DHRuSHHKlEL%7Et5jaOonzsyMsIySuv3QL7SIchff76fHpJXNhDXxDgnvHg%7E49p6fJk21i9MJ5y6uFhUycf8pctoBZQ%7EmXfaQmX4KhzFjxaWsiVhWLrdLHvAmsqT9M7qt6OOzIyb8WjaweDLNScOpUf-9RdNzioZwxHjAZGShpAnepHktf73ff-q82H4DWpmdHGxxLkqqu3-XPEdVcDTejvOJQWpETvqWYPOEb3BgX-1sEsuLXCZUNlBCKVqy98waMjd8KUf1IUZJrFA9vnKWeOyqC3MulalDLOugyatUkFBLbJhw__&amp;Key-Pair-Id=K3RPWS32NSSJC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9050941">
            <a:off x="423028" y="322819"/>
            <a:ext cx="1840765" cy="1840766"/>
          </a:xfrm>
          <a:prstGeom prst="rect">
            <a:avLst/>
          </a:prstGeom>
          <a:noFill/>
          <a:extLst>
            <a:ext uri="{909E8E84-426E-40DD-AFC4-6F175D3DCCD1}">
              <a14:hiddenFill xmlns:a14="http://schemas.microsoft.com/office/drawing/2010/main">
                <a:solidFill>
                  <a:srgbClr val="FFFFFF"/>
                </a:solidFill>
              </a14:hiddenFill>
            </a:ext>
          </a:extLst>
        </p:spPr>
      </p:pic>
      <p:sp>
        <p:nvSpPr>
          <p:cNvPr id="19" name="Text 7"/>
          <p:cNvSpPr/>
          <p:nvPr/>
        </p:nvSpPr>
        <p:spPr>
          <a:xfrm>
            <a:off x="3989664" y="6728667"/>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Amazon</a:t>
            </a:r>
            <a:endParaRPr lang="en-US" sz="1700" dirty="0"/>
          </a:p>
        </p:txBody>
      </p:sp>
      <p:sp>
        <p:nvSpPr>
          <p:cNvPr id="20" name="Text 8"/>
          <p:cNvSpPr/>
          <p:nvPr/>
        </p:nvSpPr>
        <p:spPr>
          <a:xfrm>
            <a:off x="3989664" y="7107167"/>
            <a:ext cx="3154442" cy="840105"/>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Fine-tuning models in product recommendation systems, Amazon SageMaker</a:t>
            </a:r>
            <a:endParaRPr lang="en-US" sz="13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12696" y="481370"/>
            <a:ext cx="12685156" cy="547092"/>
          </a:xfrm>
          <a:prstGeom prst="rect">
            <a:avLst/>
          </a:prstGeom>
          <a:noFill/>
          <a:ln/>
        </p:spPr>
        <p:txBody>
          <a:bodyPr wrap="none" lIns="0" tIns="0" rIns="0" bIns="0" rtlCol="0" anchor="t"/>
          <a:lstStyle/>
          <a:p>
            <a:pPr marL="0" indent="0" algn="ctr">
              <a:lnSpc>
                <a:spcPts val="4300"/>
              </a:lnSpc>
              <a:buNone/>
            </a:pPr>
            <a:r>
              <a:rPr lang="en-US" sz="4400" dirty="0" smtClean="0">
                <a:solidFill>
                  <a:srgbClr val="D8B6A4"/>
                </a:solidFill>
                <a:latin typeface="Gelasio" pitchFamily="34" charset="0"/>
                <a:ea typeface="Gelasio" pitchFamily="34" charset="-122"/>
                <a:cs typeface="Gelasio" pitchFamily="34" charset="-120"/>
              </a:rPr>
              <a:t>REAL-WORLD APPLICATIONS</a:t>
            </a:r>
            <a:endParaRPr lang="en-US" sz="4400" dirty="0"/>
          </a:p>
        </p:txBody>
      </p:sp>
      <p:pic>
        <p:nvPicPr>
          <p:cNvPr id="18" name="Image 5" descr="preencoded.png"/>
          <p:cNvPicPr>
            <a:picLocks noChangeAspect="1"/>
          </p:cNvPicPr>
          <p:nvPr/>
        </p:nvPicPr>
        <p:blipFill>
          <a:blip r:embed="rId3"/>
          <a:stretch>
            <a:fillRect/>
          </a:stretch>
        </p:blipFill>
        <p:spPr>
          <a:xfrm>
            <a:off x="3264398" y="1560168"/>
            <a:ext cx="2434471" cy="1504593"/>
          </a:xfrm>
          <a:prstGeom prst="rect">
            <a:avLst/>
          </a:prstGeom>
        </p:spPr>
      </p:pic>
      <p:sp>
        <p:nvSpPr>
          <p:cNvPr id="19" name="Text 11"/>
          <p:cNvSpPr/>
          <p:nvPr/>
        </p:nvSpPr>
        <p:spPr>
          <a:xfrm>
            <a:off x="3264398" y="3375330"/>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Duolingo</a:t>
            </a:r>
            <a:endParaRPr lang="en-US" sz="1700" dirty="0"/>
          </a:p>
        </p:txBody>
      </p:sp>
      <p:sp>
        <p:nvSpPr>
          <p:cNvPr id="20" name="Text 12"/>
          <p:cNvSpPr/>
          <p:nvPr/>
        </p:nvSpPr>
        <p:spPr>
          <a:xfrm>
            <a:off x="3264398" y="3753830"/>
            <a:ext cx="3154323" cy="560070"/>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Role Play and Explain my Answer features in Duolingo Max</a:t>
            </a:r>
            <a:endParaRPr lang="en-US" sz="1350" dirty="0"/>
          </a:p>
        </p:txBody>
      </p:sp>
      <p:pic>
        <p:nvPicPr>
          <p:cNvPr id="21" name="Image 6" descr="preencoded.png"/>
          <p:cNvPicPr>
            <a:picLocks noChangeAspect="1"/>
          </p:cNvPicPr>
          <p:nvPr/>
        </p:nvPicPr>
        <p:blipFill>
          <a:blip r:embed="rId4"/>
          <a:stretch>
            <a:fillRect/>
          </a:stretch>
        </p:blipFill>
        <p:spPr>
          <a:xfrm>
            <a:off x="6967361" y="3341013"/>
            <a:ext cx="2434471" cy="1504593"/>
          </a:xfrm>
          <a:prstGeom prst="rect">
            <a:avLst/>
          </a:prstGeom>
        </p:spPr>
      </p:pic>
      <p:sp>
        <p:nvSpPr>
          <p:cNvPr id="22" name="Text 13"/>
          <p:cNvSpPr/>
          <p:nvPr/>
        </p:nvSpPr>
        <p:spPr>
          <a:xfrm>
            <a:off x="6967361" y="5167253"/>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Khan Academy</a:t>
            </a:r>
            <a:endParaRPr lang="en-US" sz="1700" dirty="0"/>
          </a:p>
        </p:txBody>
      </p:sp>
      <p:sp>
        <p:nvSpPr>
          <p:cNvPr id="23" name="Text 14"/>
          <p:cNvSpPr/>
          <p:nvPr/>
        </p:nvSpPr>
        <p:spPr>
          <a:xfrm>
            <a:off x="6967361" y="5545753"/>
            <a:ext cx="3154323" cy="560070"/>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Powering Khanmigo, AI-powered virtual tutor and classroom assistant</a:t>
            </a:r>
            <a:endParaRPr lang="en-US" sz="1350" dirty="0"/>
          </a:p>
        </p:txBody>
      </p:sp>
      <p:pic>
        <p:nvPicPr>
          <p:cNvPr id="24" name="Image 7" descr="preencoded.png"/>
          <p:cNvPicPr>
            <a:picLocks noChangeAspect="1"/>
          </p:cNvPicPr>
          <p:nvPr/>
        </p:nvPicPr>
        <p:blipFill>
          <a:blip r:embed="rId5"/>
          <a:stretch>
            <a:fillRect/>
          </a:stretch>
        </p:blipFill>
        <p:spPr>
          <a:xfrm>
            <a:off x="10863262" y="4845606"/>
            <a:ext cx="2434590" cy="1504593"/>
          </a:xfrm>
          <a:prstGeom prst="rect">
            <a:avLst/>
          </a:prstGeom>
        </p:spPr>
      </p:pic>
      <p:sp>
        <p:nvSpPr>
          <p:cNvPr id="25" name="Text 15"/>
          <p:cNvSpPr/>
          <p:nvPr/>
        </p:nvSpPr>
        <p:spPr>
          <a:xfrm>
            <a:off x="10863262" y="6568916"/>
            <a:ext cx="2188250" cy="273487"/>
          </a:xfrm>
          <a:prstGeom prst="rect">
            <a:avLst/>
          </a:prstGeom>
          <a:noFill/>
          <a:ln/>
        </p:spPr>
        <p:txBody>
          <a:bodyPr wrap="none" lIns="0" tIns="0" rIns="0" bIns="0" rtlCol="0" anchor="t"/>
          <a:lstStyle/>
          <a:p>
            <a:pPr marL="0" indent="0" algn="l">
              <a:lnSpc>
                <a:spcPts val="2150"/>
              </a:lnSpc>
              <a:buNone/>
            </a:pPr>
            <a:r>
              <a:rPr lang="en-US" sz="1700" dirty="0">
                <a:solidFill>
                  <a:srgbClr val="C9C2C0"/>
                </a:solidFill>
                <a:latin typeface="Gelasio" pitchFamily="34" charset="0"/>
                <a:ea typeface="Gelasio" pitchFamily="34" charset="-122"/>
                <a:cs typeface="Gelasio" pitchFamily="34" charset="-120"/>
              </a:rPr>
              <a:t>GitHub</a:t>
            </a:r>
            <a:endParaRPr lang="en-US" sz="1700" dirty="0"/>
          </a:p>
        </p:txBody>
      </p:sp>
      <p:sp>
        <p:nvSpPr>
          <p:cNvPr id="26" name="Text 16"/>
          <p:cNvSpPr/>
          <p:nvPr/>
        </p:nvSpPr>
        <p:spPr>
          <a:xfrm>
            <a:off x="10863262" y="6947416"/>
            <a:ext cx="3154442" cy="840105"/>
          </a:xfrm>
          <a:prstGeom prst="rect">
            <a:avLst/>
          </a:prstGeom>
          <a:noFill/>
          <a:ln/>
        </p:spPr>
        <p:txBody>
          <a:bodyPr wrap="square" lIns="0" tIns="0" rIns="0" bIns="0" rtlCol="0" anchor="t"/>
          <a:lstStyle/>
          <a:p>
            <a:pPr marL="0" indent="0" algn="l">
              <a:lnSpc>
                <a:spcPts val="2200"/>
              </a:lnSpc>
              <a:buNone/>
            </a:pPr>
            <a:r>
              <a:rPr lang="en-US" sz="1350" dirty="0">
                <a:solidFill>
                  <a:srgbClr val="C9C2C0"/>
                </a:solidFill>
                <a:latin typeface="Gelasio" pitchFamily="34" charset="0"/>
                <a:ea typeface="Gelasio" pitchFamily="34" charset="-122"/>
                <a:cs typeface="Gelasio" pitchFamily="34" charset="-120"/>
              </a:rPr>
              <a:t>Upgraded Copilot Chat experience, enhancing accuracy and usefulness of code suggestions</a:t>
            </a:r>
            <a:endParaRPr lang="en-US" sz="1350" dirty="0"/>
          </a:p>
        </p:txBody>
      </p:sp>
      <p:pic>
        <p:nvPicPr>
          <p:cNvPr id="3074" name="Picture 2" descr="The Release of GPT-4 is Imminent According to Microsoft Germany CTO"/>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l="11960" t="17315" r="8040" b="21352"/>
          <a:stretch/>
        </p:blipFill>
        <p:spPr bwMode="auto">
          <a:xfrm rot="20426107">
            <a:off x="361207" y="1681431"/>
            <a:ext cx="2804160" cy="1074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2279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14630400" cy="2286000"/>
          </a:xfrm>
          <a:prstGeom prst="rect">
            <a:avLst/>
          </a:prstGeom>
        </p:spPr>
      </p:pic>
      <p:sp>
        <p:nvSpPr>
          <p:cNvPr id="3" name="Text 0"/>
          <p:cNvSpPr/>
          <p:nvPr/>
        </p:nvSpPr>
        <p:spPr>
          <a:xfrm>
            <a:off x="396240" y="2286001"/>
            <a:ext cx="13075920" cy="708779"/>
          </a:xfrm>
          <a:prstGeom prst="rect">
            <a:avLst/>
          </a:prstGeom>
          <a:noFill/>
          <a:ln/>
        </p:spPr>
        <p:txBody>
          <a:bodyPr wrap="none" lIns="0" tIns="0" rIns="0" bIns="0" rtlCol="0" anchor="t"/>
          <a:lstStyle/>
          <a:p>
            <a:pPr marL="0" indent="0" algn="ctr">
              <a:lnSpc>
                <a:spcPts val="5550"/>
              </a:lnSpc>
              <a:buNone/>
            </a:pPr>
            <a:r>
              <a:rPr lang="en-US" sz="4450" dirty="0" smtClean="0">
                <a:solidFill>
                  <a:schemeClr val="bg1"/>
                </a:solidFill>
                <a:latin typeface="Gelasio" pitchFamily="34" charset="0"/>
                <a:ea typeface="Gelasio" pitchFamily="34" charset="-122"/>
                <a:cs typeface="Gelasio" pitchFamily="34" charset="-120"/>
              </a:rPr>
              <a:t>COMPARATIVE ASSESSMENT</a:t>
            </a:r>
            <a:endParaRPr lang="en-US" sz="4450" dirty="0">
              <a:solidFill>
                <a:schemeClr val="bg1"/>
              </a:solidFill>
            </a:endParaRPr>
          </a:p>
        </p:txBody>
      </p:sp>
      <p:pic>
        <p:nvPicPr>
          <p:cNvPr id="13" name="Picture 12"/>
          <p:cNvPicPr/>
          <p:nvPr/>
        </p:nvPicPr>
        <p:blipFill rotWithShape="1">
          <a:blip r:embed="rId4"/>
          <a:srcRect l="28252" t="28965" r="25881" b="25221"/>
          <a:stretch/>
        </p:blipFill>
        <p:spPr bwMode="auto">
          <a:xfrm>
            <a:off x="2209800" y="2994780"/>
            <a:ext cx="10287000" cy="5006220"/>
          </a:xfrm>
          <a:prstGeom prst="rect">
            <a:avLst/>
          </a:prstGeom>
          <a:ln>
            <a:no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043160" y="0"/>
            <a:ext cx="4587240" cy="8229600"/>
          </a:xfrm>
          <a:prstGeom prst="rect">
            <a:avLst/>
          </a:prstGeom>
        </p:spPr>
      </p:pic>
      <p:sp>
        <p:nvSpPr>
          <p:cNvPr id="3" name="Text 0"/>
          <p:cNvSpPr/>
          <p:nvPr/>
        </p:nvSpPr>
        <p:spPr>
          <a:xfrm>
            <a:off x="106680" y="367280"/>
            <a:ext cx="9738360" cy="708779"/>
          </a:xfrm>
          <a:prstGeom prst="rect">
            <a:avLst/>
          </a:prstGeom>
          <a:noFill/>
          <a:ln/>
        </p:spPr>
        <p:txBody>
          <a:bodyPr wrap="none" lIns="0" tIns="0" rIns="0" bIns="0" rtlCol="0" anchor="t"/>
          <a:lstStyle/>
          <a:p>
            <a:pPr algn="ctr">
              <a:lnSpc>
                <a:spcPts val="5550"/>
              </a:lnSpc>
            </a:pPr>
            <a:r>
              <a:rPr lang="en-GB" sz="4450" dirty="0" smtClean="0">
                <a:solidFill>
                  <a:srgbClr val="D8B6A4"/>
                </a:solidFill>
                <a:latin typeface="Gelasio" pitchFamily="34" charset="0"/>
                <a:ea typeface="Gelasio" pitchFamily="34" charset="-122"/>
                <a:cs typeface="Gelasio" pitchFamily="34" charset="-120"/>
              </a:rPr>
              <a:t>HFT WORKFLOW</a:t>
            </a:r>
            <a:endParaRPr lang="en-US" sz="4450" dirty="0">
              <a:solidFill>
                <a:srgbClr val="D8B6A4"/>
              </a:solidFill>
              <a:latin typeface="Gelasio" pitchFamily="34" charset="0"/>
              <a:ea typeface="Gelasio" pitchFamily="34" charset="-122"/>
              <a:cs typeface="Gelasio" pitchFamily="34" charset="-120"/>
            </a:endParaRPr>
          </a:p>
        </p:txBody>
      </p:sp>
      <p:sp>
        <p:nvSpPr>
          <p:cNvPr id="5" name="Flowchart: Alternate Process 4"/>
          <p:cNvSpPr/>
          <p:nvPr/>
        </p:nvSpPr>
        <p:spPr>
          <a:xfrm>
            <a:off x="441960" y="1205438"/>
            <a:ext cx="9128760" cy="690416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nSpc>
                <a:spcPct val="107000"/>
              </a:lnSpc>
              <a:spcAft>
                <a:spcPts val="800"/>
              </a:spcAft>
            </a:pP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HF[Model Hub] → Local[Local Deployment]</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The workflow begins with the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Model Hub</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a repository of pre-trained models provided by Hugging Face.</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These models can be downloaded or cloned for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local deployment</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allowing developers to fine-tune or directly use them on their infrastructure.</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Local → Custom[Custom Training]</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After deploying the model locally, developers can perform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custom training</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to adapt the model to specific tasks using their datasets.</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Custom → Deploy[Production]</a:t>
            </a:r>
            <a:endParaRPr lang="en-GB"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Once custom training is complete, the model is ready for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production deployment</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where it serves real-world applications or user requests.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87240" cy="8229600"/>
          </a:xfrm>
          <a:prstGeom prst="rect">
            <a:avLst/>
          </a:prstGeom>
        </p:spPr>
      </p:pic>
      <p:sp>
        <p:nvSpPr>
          <p:cNvPr id="3" name="Text 0"/>
          <p:cNvSpPr/>
          <p:nvPr/>
        </p:nvSpPr>
        <p:spPr>
          <a:xfrm>
            <a:off x="4587240" y="370250"/>
            <a:ext cx="9738360" cy="708779"/>
          </a:xfrm>
          <a:prstGeom prst="rect">
            <a:avLst/>
          </a:prstGeom>
          <a:noFill/>
          <a:ln/>
        </p:spPr>
        <p:txBody>
          <a:bodyPr wrap="none" lIns="0" tIns="0" rIns="0" bIns="0" rtlCol="0" anchor="t"/>
          <a:lstStyle/>
          <a:p>
            <a:pPr algn="ctr">
              <a:lnSpc>
                <a:spcPts val="5550"/>
              </a:lnSpc>
            </a:pPr>
            <a:r>
              <a:rPr lang="en-US" sz="4450" dirty="0" smtClean="0">
                <a:solidFill>
                  <a:srgbClr val="D8B6A4"/>
                </a:solidFill>
                <a:latin typeface="Gelasio" pitchFamily="34" charset="0"/>
                <a:ea typeface="Gelasio" pitchFamily="34" charset="-122"/>
                <a:cs typeface="Gelasio" pitchFamily="34" charset="-120"/>
              </a:rPr>
              <a:t>GPT 4 API</a:t>
            </a:r>
            <a:r>
              <a:rPr lang="en-GB" sz="4450" dirty="0" smtClean="0">
                <a:solidFill>
                  <a:srgbClr val="D8B6A4"/>
                </a:solidFill>
                <a:latin typeface="Gelasio" pitchFamily="34" charset="0"/>
                <a:ea typeface="Gelasio" pitchFamily="34" charset="-122"/>
                <a:cs typeface="Gelasio" pitchFamily="34" charset="-120"/>
              </a:rPr>
              <a:t> </a:t>
            </a:r>
            <a:r>
              <a:rPr lang="en-GB" sz="4450" dirty="0">
                <a:solidFill>
                  <a:srgbClr val="D8B6A4"/>
                </a:solidFill>
                <a:latin typeface="Gelasio" pitchFamily="34" charset="0"/>
                <a:ea typeface="Gelasio" pitchFamily="34" charset="-122"/>
                <a:cs typeface="Gelasio" pitchFamily="34" charset="-120"/>
              </a:rPr>
              <a:t>Workflow</a:t>
            </a:r>
            <a:endParaRPr lang="en-US" sz="4450" dirty="0">
              <a:solidFill>
                <a:srgbClr val="D8B6A4"/>
              </a:solidFill>
              <a:latin typeface="Gelasio" pitchFamily="34" charset="0"/>
              <a:ea typeface="Gelasio" pitchFamily="34" charset="-122"/>
              <a:cs typeface="Gelasio" pitchFamily="34" charset="-120"/>
            </a:endParaRPr>
          </a:p>
        </p:txBody>
      </p:sp>
      <p:sp>
        <p:nvSpPr>
          <p:cNvPr id="5" name="Flowchart: Alternate Process 4"/>
          <p:cNvSpPr/>
          <p:nvPr/>
        </p:nvSpPr>
        <p:spPr>
          <a:xfrm>
            <a:off x="5196840" y="1217667"/>
            <a:ext cx="9128760" cy="4053876"/>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nSpc>
                <a:spcPct val="107000"/>
              </a:lnSpc>
              <a:spcAft>
                <a:spcPts val="800"/>
              </a:spcAft>
            </a:pPr>
            <a:r>
              <a:rPr lang="en-GB" sz="2400" b="1" dirty="0" smtClean="0">
                <a:latin typeface="Times New Roman" panose="02020603050405020304" pitchFamily="18" charset="0"/>
                <a:ea typeface="Times New Roman" panose="02020603050405020304" pitchFamily="18" charset="0"/>
                <a:cs typeface="Times New Roman" panose="02020603050405020304" pitchFamily="18" charset="0"/>
              </a:rPr>
              <a:t>API[API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Endpoint] → Integration[System Integration</a:t>
            </a:r>
            <a:r>
              <a:rPr lang="en-GB" sz="2400" b="1"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34290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This starts with the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API Endpoint</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which provides access to GPT-4 functionalities via the </a:t>
            </a:r>
            <a:r>
              <a:rPr lang="en-GB" sz="2400" dirty="0" err="1">
                <a:latin typeface="Times New Roman" panose="02020603050405020304" pitchFamily="18" charset="0"/>
                <a:ea typeface="Times New Roman" panose="02020603050405020304" pitchFamily="18" charset="0"/>
                <a:cs typeface="Times New Roman" panose="02020603050405020304" pitchFamily="18" charset="0"/>
              </a:rPr>
              <a:t>OpenAI</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API</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342900" indent="-342900">
              <a:lnSpc>
                <a:spcPct val="107000"/>
              </a:lnSpc>
              <a:spcAft>
                <a:spcPts val="800"/>
              </a:spcAft>
              <a:buSzPts val="1000"/>
              <a:buFont typeface="Symbol" panose="05050102010706020507" pitchFamily="18" charset="2"/>
              <a:buChar char=""/>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The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API is integrated into the user's </a:t>
            </a: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system</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 for specific workflows or applications</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buSzPts val="1000"/>
              <a:tabLst>
                <a:tab pos="457200" algn="l"/>
              </a:tabLst>
            </a:pPr>
            <a:r>
              <a:rPr lang="en-GB" sz="2400" b="1" dirty="0">
                <a:latin typeface="Times New Roman" panose="02020603050405020304" pitchFamily="18" charset="0"/>
                <a:ea typeface="Times New Roman" panose="02020603050405020304" pitchFamily="18" charset="0"/>
                <a:cs typeface="Times New Roman" panose="02020603050405020304" pitchFamily="18" charset="0"/>
              </a:rPr>
              <a:t>Integration → Production[Production</a:t>
            </a:r>
            <a:r>
              <a:rPr lang="en-GB" sz="2400" b="1"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342900"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Once the API is integrated, it is used in production environments to serve live applications, handle user interactions, or automate tasks.</a:t>
            </a:r>
          </a:p>
        </p:txBody>
      </p:sp>
    </p:spTree>
    <p:extLst>
      <p:ext uri="{BB962C8B-B14F-4D97-AF65-F5344CB8AC3E}">
        <p14:creationId xmlns:p14="http://schemas.microsoft.com/office/powerpoint/2010/main" val="439778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4587240" cy="8229600"/>
          </a:xfrm>
          <a:prstGeom prst="rect">
            <a:avLst/>
          </a:prstGeom>
        </p:spPr>
      </p:pic>
      <p:sp>
        <p:nvSpPr>
          <p:cNvPr id="3" name="Text 0"/>
          <p:cNvSpPr/>
          <p:nvPr/>
        </p:nvSpPr>
        <p:spPr>
          <a:xfrm>
            <a:off x="5196840" y="370250"/>
            <a:ext cx="9128760" cy="708779"/>
          </a:xfrm>
          <a:prstGeom prst="rect">
            <a:avLst/>
          </a:prstGeom>
          <a:noFill/>
          <a:ln/>
        </p:spPr>
        <p:txBody>
          <a:bodyPr wrap="none" lIns="0" tIns="0" rIns="0" bIns="0" rtlCol="0" anchor="t"/>
          <a:lstStyle/>
          <a:p>
            <a:pPr algn="ctr">
              <a:lnSpc>
                <a:spcPts val="5550"/>
              </a:lnSpc>
            </a:pPr>
            <a:r>
              <a:rPr lang="en-US" sz="4450" dirty="0">
                <a:solidFill>
                  <a:srgbClr val="D8B6A4"/>
                </a:solidFill>
                <a:latin typeface="Gelasio" pitchFamily="34" charset="0"/>
                <a:ea typeface="Gelasio" pitchFamily="34" charset="-122"/>
                <a:cs typeface="Gelasio" pitchFamily="34" charset="-120"/>
              </a:rPr>
              <a:t>KEY INSIGHTS</a:t>
            </a:r>
            <a:endParaRPr lang="en-US" sz="4450" dirty="0"/>
          </a:p>
        </p:txBody>
      </p:sp>
      <p:sp>
        <p:nvSpPr>
          <p:cNvPr id="5" name="Flowchart: Alternate Process 4"/>
          <p:cNvSpPr/>
          <p:nvPr/>
        </p:nvSpPr>
        <p:spPr>
          <a:xfrm>
            <a:off x="5196840" y="1217667"/>
            <a:ext cx="9128760" cy="5592524"/>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nSpc>
                <a:spcPct val="107000"/>
              </a:lnSpc>
              <a:spcAft>
                <a:spcPts val="800"/>
              </a:spcAft>
              <a:buSzPts val="1000"/>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Both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workflows ultimately aim at production but differ in their approaches</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800100" lvl="1" indent="-342900">
              <a:lnSpc>
                <a:spcPct val="107000"/>
              </a:lnSpc>
              <a:spcAft>
                <a:spcPts val="800"/>
              </a:spcAft>
              <a:buSzPts val="1000"/>
              <a:buFont typeface="Symbol" panose="05050102010706020507" pitchFamily="18" charset="2"/>
              <a:buChar char=""/>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Hugging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Face Transformers involve more customization and control (local deployment, training, and tuning</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800100" lvl="1" indent="-342900">
              <a:lnSpc>
                <a:spcPct val="107000"/>
              </a:lnSpc>
              <a:spcAft>
                <a:spcPts val="800"/>
              </a:spcAft>
              <a:buSzPts val="1000"/>
              <a:buFont typeface="Symbol" panose="05050102010706020507" pitchFamily="18" charset="2"/>
              <a:buChar char=""/>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GPT-4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API offers a plug-and-play solution, relying on a pre-existing endpoint with minimal </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setup.</a:t>
            </a:r>
          </a:p>
          <a:p>
            <a:pPr marL="0" lvl="1">
              <a:lnSpc>
                <a:spcPct val="107000"/>
              </a:lnSpc>
              <a:spcAft>
                <a:spcPts val="800"/>
              </a:spcAft>
              <a:buSzPts val="1000"/>
              <a:tabLst>
                <a:tab pos="457200" algn="l"/>
              </a:tabLst>
            </a:pPr>
            <a:endParaRPr lang="en-GB" sz="2400" dirty="0" smtClean="0">
              <a:latin typeface="Times New Roman" panose="02020603050405020304" pitchFamily="18" charset="0"/>
              <a:ea typeface="Times New Roman" panose="02020603050405020304" pitchFamily="18" charset="0"/>
              <a:cs typeface="Times New Roman" panose="02020603050405020304" pitchFamily="18" charset="0"/>
            </a:endParaRPr>
          </a:p>
          <a:p>
            <a:pPr marL="0" lvl="1">
              <a:lnSpc>
                <a:spcPct val="107000"/>
              </a:lnSpc>
              <a:spcAft>
                <a:spcPts val="800"/>
              </a:spcAft>
              <a:buSzPts val="1000"/>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The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workflows can complement each other, for instance</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800100" lvl="1" indent="-342900">
              <a:lnSpc>
                <a:spcPct val="107000"/>
              </a:lnSpc>
              <a:spcAft>
                <a:spcPts val="800"/>
              </a:spcAft>
              <a:buSzPts val="1000"/>
              <a:buFont typeface="Symbol" panose="05050102010706020507" pitchFamily="18" charset="2"/>
              <a:buChar char=""/>
              <a:tabLst>
                <a:tab pos="457200" algn="l"/>
              </a:tabLst>
            </a:pPr>
            <a:r>
              <a:rPr lang="en-GB" sz="2400" dirty="0">
                <a:latin typeface="Times New Roman" panose="02020603050405020304" pitchFamily="18" charset="0"/>
                <a:ea typeface="Times New Roman" panose="02020603050405020304" pitchFamily="18" charset="0"/>
                <a:cs typeface="Times New Roman" panose="02020603050405020304" pitchFamily="18" charset="0"/>
              </a:rPr>
              <a:t>Use GPT-4 for initial prototyping via API</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a:t>
            </a:r>
          </a:p>
          <a:p>
            <a:pPr marL="800100" lvl="1" indent="-342900">
              <a:lnSpc>
                <a:spcPct val="107000"/>
              </a:lnSpc>
              <a:spcAft>
                <a:spcPts val="800"/>
              </a:spcAft>
              <a:buSzPts val="1000"/>
              <a:buFont typeface="Symbol" panose="05050102010706020507" pitchFamily="18" charset="2"/>
              <a:buChar char=""/>
              <a:tabLst>
                <a:tab pos="457200" algn="l"/>
              </a:tabLst>
            </a:pP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Transition </a:t>
            </a:r>
            <a:r>
              <a:rPr lang="en-GB" sz="2400" dirty="0">
                <a:latin typeface="Times New Roman" panose="02020603050405020304" pitchFamily="18" charset="0"/>
                <a:ea typeface="Times New Roman" panose="02020603050405020304" pitchFamily="18" charset="0"/>
                <a:cs typeface="Times New Roman" panose="02020603050405020304" pitchFamily="18" charset="0"/>
              </a:rPr>
              <a:t>to Hugging Face for fine-tuning and self-hosted deployments if scalability, costs, or customization needs arise</a:t>
            </a:r>
            <a:r>
              <a:rPr lang="en-GB" sz="2400" dirty="0" smtClean="0">
                <a:latin typeface="Times New Roman" panose="02020603050405020304" pitchFamily="18" charset="0"/>
                <a:ea typeface="Times New Roman" panose="02020603050405020304" pitchFamily="18" charset="0"/>
                <a:cs typeface="Times New Roman" panose="02020603050405020304" pitchFamily="18" charset="0"/>
              </a:rPr>
              <a:t>. </a:t>
            </a:r>
            <a:endParaRPr lang="en-GB" sz="24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4"/>
          <a:stretch>
            <a:fillRect/>
          </a:stretch>
        </p:blipFill>
        <p:spPr>
          <a:xfrm>
            <a:off x="0" y="0"/>
            <a:ext cx="5059680" cy="8229600"/>
          </a:xfrm>
          <a:prstGeom prst="rect">
            <a:avLst/>
          </a:prstGeom>
        </p:spPr>
      </p:pic>
    </p:spTree>
    <p:extLst>
      <p:ext uri="{BB962C8B-B14F-4D97-AF65-F5344CB8AC3E}">
        <p14:creationId xmlns:p14="http://schemas.microsoft.com/office/powerpoint/2010/main" val="14478523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1321</TotalTime>
  <Words>611</Words>
  <Application>Microsoft Office PowerPoint</Application>
  <PresentationFormat>Custom</PresentationFormat>
  <Paragraphs>97</Paragraphs>
  <Slides>13</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Symbol</vt:lpstr>
      <vt:lpstr>Arial</vt:lpstr>
      <vt:lpstr>Gelasio</vt:lpstr>
      <vt:lpstr>source-code-pro</vt:lpstr>
      <vt:lpstr>Anantason UltraExpanded Bold</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User</cp:lastModifiedBy>
  <cp:revision>23</cp:revision>
  <dcterms:created xsi:type="dcterms:W3CDTF">2025-01-28T19:05:44Z</dcterms:created>
  <dcterms:modified xsi:type="dcterms:W3CDTF">2025-01-29T19:13:31Z</dcterms:modified>
</cp:coreProperties>
</file>